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9" r:id="rId39"/>
    <p:sldId id="318"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5" autoAdjust="0"/>
  </p:normalViewPr>
  <p:slideViewPr>
    <p:cSldViewPr>
      <p:cViewPr varScale="1">
        <p:scale>
          <a:sx n="73" d="100"/>
          <a:sy n="73" d="100"/>
        </p:scale>
        <p:origin x="414" y="72"/>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77FC5EB-476C-4055-B07A-AAAE6AA104B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5084763"/>
            <a:ext cx="6913562" cy="893762"/>
          </a:xfrm>
          <a:effectLst>
            <a:outerShdw dist="17961" dir="2700000" algn="ctr" rotWithShape="0">
              <a:schemeClr val="bg2"/>
            </a:outerShdw>
          </a:effectLst>
        </p:spPr>
        <p:txBody>
          <a:bodyPr/>
          <a:lstStyle>
            <a:lvl1pPr algn="ctr">
              <a:defRPr sz="3200"/>
            </a:lvl1pPr>
          </a:lstStyle>
          <a:p>
            <a:r>
              <a:rPr lang="en-US"/>
              <a:t>Click to edit Master title style</a:t>
            </a:r>
            <a:endParaRPr lang="ru-RU"/>
          </a:p>
        </p:txBody>
      </p:sp>
      <p:sp>
        <p:nvSpPr>
          <p:cNvPr id="5123" name="Rectangle 3"/>
          <p:cNvSpPr>
            <a:spLocks noGrp="1" noChangeArrowheads="1"/>
          </p:cNvSpPr>
          <p:nvPr>
            <p:ph type="subTitle" idx="1"/>
          </p:nvPr>
        </p:nvSpPr>
        <p:spPr>
          <a:xfrm>
            <a:off x="539750" y="6021388"/>
            <a:ext cx="6913563" cy="503237"/>
          </a:xfrm>
          <a:effectLst>
            <a:outerShdw dist="17961" dir="2700000" algn="ctr" rotWithShape="0">
              <a:schemeClr val="bg2"/>
            </a:outerShdw>
          </a:effectLst>
        </p:spPr>
        <p:txBody>
          <a:bodyPr/>
          <a:lstStyle>
            <a:lvl1pPr marL="0" indent="0" algn="ctr">
              <a:buFontTx/>
              <a:buNone/>
              <a:defRPr sz="2400" b="1"/>
            </a:lvl1pPr>
          </a:lstStyle>
          <a:p>
            <a:r>
              <a:rPr lang="en-US"/>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00788" y="836613"/>
            <a:ext cx="1871662" cy="4681537"/>
          </a:xfrm>
        </p:spPr>
        <p:txBody>
          <a:bodyPr vert="eaVert"/>
          <a:lstStyle/>
          <a:p>
            <a:r>
              <a:rPr lang="en-US"/>
              <a:t>Click to edit Master title style</a:t>
            </a:r>
          </a:p>
        </p:txBody>
      </p:sp>
      <p:sp>
        <p:nvSpPr>
          <p:cNvPr id="3" name="Вертикальный текст 2"/>
          <p:cNvSpPr>
            <a:spLocks noGrp="1"/>
          </p:cNvSpPr>
          <p:nvPr>
            <p:ph type="body" orient="vert" idx="1"/>
          </p:nvPr>
        </p:nvSpPr>
        <p:spPr>
          <a:xfrm>
            <a:off x="684213" y="836613"/>
            <a:ext cx="5464175" cy="4681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Содержимое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Содержимое 2"/>
          <p:cNvSpPr>
            <a:spLocks noGrp="1"/>
          </p:cNvSpPr>
          <p:nvPr>
            <p:ph sz="half" idx="1"/>
          </p:nvPr>
        </p:nvSpPr>
        <p:spPr>
          <a:xfrm>
            <a:off x="684213" y="1341438"/>
            <a:ext cx="3667125"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Содержимое 3"/>
          <p:cNvSpPr>
            <a:spLocks noGrp="1"/>
          </p:cNvSpPr>
          <p:nvPr>
            <p:ph sz="half" idx="2"/>
          </p:nvPr>
        </p:nvSpPr>
        <p:spPr>
          <a:xfrm>
            <a:off x="4503738" y="1341438"/>
            <a:ext cx="366871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836613"/>
            <a:ext cx="6985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684213" y="1341438"/>
            <a:ext cx="7488237"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23850" y="5157788"/>
            <a:ext cx="5903913" cy="1007516"/>
          </a:xfrm>
          <a:effectLst>
            <a:outerShdw blurRad="50800" dist="38100" dir="2700000" algn="tl" rotWithShape="0">
              <a:prstClr val="black">
                <a:alpha val="40000"/>
              </a:prstClr>
            </a:outerShdw>
          </a:effectLst>
        </p:spPr>
        <p:txBody>
          <a:bodyPr/>
          <a:lstStyle/>
          <a:p>
            <a:pPr>
              <a:defRPr/>
            </a:pPr>
            <a:r>
              <a:rPr lang="en-US" sz="3600" dirty="0" smtClean="0">
                <a:solidFill>
                  <a:srgbClr val="0070C0"/>
                </a:solidFill>
              </a:rPr>
              <a:t>Java </a:t>
            </a:r>
            <a:r>
              <a:rPr lang="en-US" sz="3600" smtClean="0">
                <a:solidFill>
                  <a:srgbClr val="0070C0"/>
                </a:solidFill>
              </a:rPr>
              <a:t>Control Structures Part 1</a:t>
            </a:r>
            <a:endParaRPr lang="uk-UA" sz="3600" dirty="0">
              <a:solidFill>
                <a:srgbClr val="0070C0"/>
              </a:solidFill>
            </a:endParaRPr>
          </a:p>
        </p:txBody>
      </p:sp>
      <p:sp>
        <p:nvSpPr>
          <p:cNvPr id="34819" name="Rectangle 3"/>
          <p:cNvSpPr>
            <a:spLocks noGrp="1" noChangeArrowheads="1"/>
          </p:cNvSpPr>
          <p:nvPr>
            <p:ph type="subTitle" idx="1"/>
          </p:nvPr>
        </p:nvSpPr>
        <p:spPr>
          <a:xfrm>
            <a:off x="323850" y="4581128"/>
            <a:ext cx="3657600" cy="433387"/>
          </a:xfrm>
        </p:spPr>
        <p:txBody>
          <a:bodyPr/>
          <a:lstStyle/>
          <a:p>
            <a:pPr algn="l" eaLnBrk="1" hangingPunct="1">
              <a:lnSpc>
                <a:spcPct val="90000"/>
              </a:lnSpc>
              <a:defRPr/>
            </a:pPr>
            <a:r>
              <a:rPr lang="en-PH" sz="2000" dirty="0">
                <a:latin typeface="+mj-lt"/>
              </a:rPr>
              <a:t>Chapter </a:t>
            </a:r>
            <a:r>
              <a:rPr lang="en-PH" sz="2000" dirty="0" smtClean="0">
                <a:latin typeface="+mj-lt"/>
              </a:rPr>
              <a:t>5</a:t>
            </a:r>
            <a:endParaRPr lang="uk-UA" sz="20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2506921" y="1558293"/>
            <a:ext cx="9525" cy="462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Diamond 6"/>
          <p:cNvSpPr/>
          <p:nvPr/>
        </p:nvSpPr>
        <p:spPr>
          <a:xfrm>
            <a:off x="608234" y="2121218"/>
            <a:ext cx="3744415" cy="136747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ea typeface="Calibri" panose="020F0502020204030204" pitchFamily="34" charset="0"/>
                <a:cs typeface="Times New Roman" panose="02020603050405020304" pitchFamily="18" charset="0"/>
              </a:rPr>
              <a:t>Sales Total &gt; 10000</a:t>
            </a:r>
          </a:p>
        </p:txBody>
      </p:sp>
      <p:cxnSp>
        <p:nvCxnSpPr>
          <p:cNvPr id="8" name="Straight Arrow Connector 7"/>
          <p:cNvCxnSpPr/>
          <p:nvPr/>
        </p:nvCxnSpPr>
        <p:spPr>
          <a:xfrm>
            <a:off x="2475678" y="3488690"/>
            <a:ext cx="9525" cy="462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58811" y="3950970"/>
            <a:ext cx="3209133" cy="786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err="1">
                <a:effectLst/>
                <a:ea typeface="Calibri" panose="020F0502020204030204" pitchFamily="34" charset="0"/>
                <a:cs typeface="Times New Roman" panose="02020603050405020304" pitchFamily="18" charset="0"/>
              </a:rPr>
              <a:t>commissionRate</a:t>
            </a:r>
            <a:r>
              <a:rPr lang="en-US" sz="2000" dirty="0">
                <a:effectLst/>
                <a:ea typeface="Calibri" panose="020F0502020204030204" pitchFamily="34" charset="0"/>
                <a:cs typeface="Times New Roman" panose="02020603050405020304" pitchFamily="18" charset="0"/>
              </a:rPr>
              <a:t> =0.05</a:t>
            </a:r>
          </a:p>
        </p:txBody>
      </p:sp>
      <p:cxnSp>
        <p:nvCxnSpPr>
          <p:cNvPr id="10" name="Straight Arrow Connector 9"/>
          <p:cNvCxnSpPr/>
          <p:nvPr/>
        </p:nvCxnSpPr>
        <p:spPr>
          <a:xfrm>
            <a:off x="2520664" y="4725144"/>
            <a:ext cx="9525" cy="89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Hexagon 10"/>
          <p:cNvSpPr/>
          <p:nvPr/>
        </p:nvSpPr>
        <p:spPr>
          <a:xfrm>
            <a:off x="248194" y="728257"/>
            <a:ext cx="4536504" cy="8035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ea typeface="Calibri" panose="020F0502020204030204" pitchFamily="34" charset="0"/>
                <a:cs typeface="Times New Roman" panose="02020603050405020304" pitchFamily="18" charset="0"/>
              </a:rPr>
              <a:t>double </a:t>
            </a:r>
            <a:r>
              <a:rPr lang="en-US" sz="2000" dirty="0" err="1">
                <a:effectLst/>
                <a:ea typeface="Calibri" panose="020F0502020204030204" pitchFamily="34" charset="0"/>
                <a:cs typeface="Times New Roman" panose="02020603050405020304" pitchFamily="18" charset="0"/>
              </a:rPr>
              <a:t>commissionRate</a:t>
            </a:r>
            <a:r>
              <a:rPr lang="en-US" sz="2000" dirty="0">
                <a:effectLst/>
                <a:ea typeface="Calibri" panose="020F0502020204030204" pitchFamily="34" charset="0"/>
                <a:cs typeface="Times New Roman" panose="02020603050405020304" pitchFamily="18" charset="0"/>
              </a:rPr>
              <a:t> = 0.0</a:t>
            </a:r>
          </a:p>
        </p:txBody>
      </p:sp>
      <p:sp>
        <p:nvSpPr>
          <p:cNvPr id="13" name="Rectangle 12"/>
          <p:cNvSpPr/>
          <p:nvPr/>
        </p:nvSpPr>
        <p:spPr>
          <a:xfrm>
            <a:off x="5067024" y="2509322"/>
            <a:ext cx="2889352" cy="717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err="1">
                <a:effectLst/>
                <a:ea typeface="Calibri" panose="020F0502020204030204" pitchFamily="34" charset="0"/>
                <a:cs typeface="Times New Roman" panose="02020603050405020304" pitchFamily="18" charset="0"/>
              </a:rPr>
              <a:t>commissionRate</a:t>
            </a:r>
            <a:r>
              <a:rPr lang="en-US" sz="2000" dirty="0">
                <a:effectLst/>
                <a:ea typeface="Calibri" panose="020F0502020204030204" pitchFamily="34" charset="0"/>
                <a:cs typeface="Times New Roman" panose="02020603050405020304" pitchFamily="18" charset="0"/>
              </a:rPr>
              <a:t> </a:t>
            </a:r>
            <a:r>
              <a:rPr lang="en-US" sz="2000" dirty="0" smtClean="0">
                <a:effectLst/>
                <a:ea typeface="Calibri" panose="020F0502020204030204" pitchFamily="34" charset="0"/>
                <a:cs typeface="Times New Roman" panose="02020603050405020304" pitchFamily="18" charset="0"/>
              </a:rPr>
              <a:t>= 0.02</a:t>
            </a:r>
            <a:endParaRPr lang="en-US" sz="2000" dirty="0">
              <a:effectLst/>
              <a:ea typeface="Calibri" panose="020F0502020204030204" pitchFamily="34" charset="0"/>
              <a:cs typeface="Times New Roman" panose="02020603050405020304" pitchFamily="18" charset="0"/>
            </a:endParaRPr>
          </a:p>
        </p:txBody>
      </p:sp>
      <p:cxnSp>
        <p:nvCxnSpPr>
          <p:cNvPr id="14" name="Straight Arrow Connector 13"/>
          <p:cNvCxnSpPr/>
          <p:nvPr/>
        </p:nvCxnSpPr>
        <p:spPr>
          <a:xfrm>
            <a:off x="4352649" y="2780928"/>
            <a:ext cx="7143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11700" y="3226842"/>
            <a:ext cx="28575" cy="1947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21066" y="5174406"/>
            <a:ext cx="4019209" cy="25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 Box 2"/>
          <p:cNvSpPr txBox="1">
            <a:spLocks noChangeArrowheads="1"/>
          </p:cNvSpPr>
          <p:nvPr/>
        </p:nvSpPr>
        <p:spPr bwMode="auto">
          <a:xfrm>
            <a:off x="1115616" y="5880318"/>
            <a:ext cx="5976664" cy="517525"/>
          </a:xfrm>
          <a:prstGeom prst="rect">
            <a:avLst/>
          </a:prstGeom>
          <a:solidFill>
            <a:schemeClr val="tx2">
              <a:lumMod val="95000"/>
              <a:lumOff val="5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Fig. 5.2: Flow Sequence of If –else Statement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725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Nested if statements</a:t>
            </a:r>
            <a:endParaRPr lang="en-US" dirty="0"/>
          </a:p>
        </p:txBody>
      </p:sp>
      <p:sp>
        <p:nvSpPr>
          <p:cNvPr id="3" name="Content Placeholder 2"/>
          <p:cNvSpPr>
            <a:spLocks noGrp="1"/>
          </p:cNvSpPr>
          <p:nvPr>
            <p:ph idx="1"/>
          </p:nvPr>
        </p:nvSpPr>
        <p:spPr>
          <a:xfrm>
            <a:off x="239958" y="980728"/>
            <a:ext cx="7848922" cy="5517232"/>
          </a:xfrm>
        </p:spPr>
        <p:txBody>
          <a:bodyPr/>
          <a:lstStyle/>
          <a:p>
            <a:r>
              <a:rPr lang="en-PH" sz="2600" dirty="0" smtClean="0"/>
              <a:t>The </a:t>
            </a:r>
            <a:r>
              <a:rPr lang="en-PH" sz="2600" dirty="0"/>
              <a:t>general form of a nested if statement </a:t>
            </a:r>
            <a:endParaRPr lang="en-PH" sz="2600" dirty="0" smtClean="0"/>
          </a:p>
          <a:p>
            <a:r>
              <a:rPr lang="en-PH" sz="2600" dirty="0" smtClean="0"/>
              <a:t>if </a:t>
            </a:r>
            <a:r>
              <a:rPr lang="en-PH" sz="2600" dirty="0"/>
              <a:t>(expression-1) </a:t>
            </a:r>
            <a:endParaRPr lang="en-PH" sz="2600" dirty="0" smtClean="0"/>
          </a:p>
          <a:p>
            <a:r>
              <a:rPr lang="en-PH" sz="2600" dirty="0" smtClean="0"/>
              <a:t>	if (expression-2)</a:t>
            </a:r>
            <a:endParaRPr lang="en-US" sz="2600" dirty="0" smtClean="0"/>
          </a:p>
          <a:p>
            <a:pPr marL="1371600" lvl="3" indent="0">
              <a:buNone/>
            </a:pPr>
            <a:r>
              <a:rPr lang="en-PH" sz="1800" dirty="0" smtClean="0"/>
              <a:t>	</a:t>
            </a:r>
            <a:r>
              <a:rPr lang="en-PH" sz="2600" dirty="0" smtClean="0"/>
              <a:t>statement-1 </a:t>
            </a:r>
            <a:endParaRPr lang="en-US" sz="2600" dirty="0"/>
          </a:p>
          <a:p>
            <a:r>
              <a:rPr lang="en-PH" sz="2600" dirty="0"/>
              <a:t>	else</a:t>
            </a:r>
            <a:endParaRPr lang="en-US" sz="2600" dirty="0"/>
          </a:p>
          <a:p>
            <a:r>
              <a:rPr lang="en-PH" sz="2600" dirty="0"/>
              <a:t>		statement-2</a:t>
            </a:r>
            <a:endParaRPr lang="en-US" sz="2600" dirty="0"/>
          </a:p>
          <a:p>
            <a:r>
              <a:rPr lang="en-PH" sz="2600" dirty="0"/>
              <a:t>else </a:t>
            </a:r>
            <a:endParaRPr lang="en-US" sz="2600" dirty="0"/>
          </a:p>
          <a:p>
            <a:r>
              <a:rPr lang="en-PH" sz="2600" dirty="0"/>
              <a:t>	if (expression-3</a:t>
            </a:r>
            <a:r>
              <a:rPr lang="en-PH" sz="2600" dirty="0" smtClean="0"/>
              <a:t>)</a:t>
            </a:r>
            <a:endParaRPr lang="en-US" sz="2600" dirty="0"/>
          </a:p>
          <a:p>
            <a:r>
              <a:rPr lang="en-PH" sz="2600" dirty="0"/>
              <a:t>		statement-3 </a:t>
            </a:r>
            <a:endParaRPr lang="en-US" sz="2600" dirty="0"/>
          </a:p>
          <a:p>
            <a:r>
              <a:rPr lang="en-PH" sz="2600" dirty="0"/>
              <a:t>	else</a:t>
            </a:r>
            <a:endParaRPr lang="en-US" sz="2600" dirty="0"/>
          </a:p>
          <a:p>
            <a:r>
              <a:rPr lang="en-PH" sz="2600" dirty="0"/>
              <a:t>		statement-4</a:t>
            </a:r>
            <a:endParaRPr lang="en-US" sz="2600" dirty="0"/>
          </a:p>
          <a:p>
            <a:r>
              <a:rPr lang="en-PH" sz="2600" dirty="0"/>
              <a:t> </a:t>
            </a:r>
            <a:endParaRPr lang="en-US" sz="2600" dirty="0"/>
          </a:p>
        </p:txBody>
      </p:sp>
    </p:spTree>
    <p:extLst>
      <p:ext uri="{BB962C8B-B14F-4D97-AF65-F5344CB8AC3E}">
        <p14:creationId xmlns:p14="http://schemas.microsoft.com/office/powerpoint/2010/main" val="114885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18646676"/>
              </p:ext>
            </p:extLst>
          </p:nvPr>
        </p:nvGraphicFramePr>
        <p:xfrm>
          <a:off x="251520" y="476672"/>
          <a:ext cx="7200801" cy="3960440"/>
        </p:xfrm>
        <a:graphic>
          <a:graphicData uri="http://schemas.openxmlformats.org/drawingml/2006/table">
            <a:tbl>
              <a:tblPr firstRow="1" firstCol="1" bandRow="1">
                <a:tableStyleId>{5C22544A-7EE6-4342-B048-85BDC9FD1C3A}</a:tableStyleId>
              </a:tblPr>
              <a:tblGrid>
                <a:gridCol w="3168352">
                  <a:extLst>
                    <a:ext uri="{9D8B030D-6E8A-4147-A177-3AD203B41FA5}">
                      <a16:colId xmlns:a16="http://schemas.microsoft.com/office/drawing/2014/main" val="423342961"/>
                    </a:ext>
                  </a:extLst>
                </a:gridCol>
                <a:gridCol w="1728192">
                  <a:extLst>
                    <a:ext uri="{9D8B030D-6E8A-4147-A177-3AD203B41FA5}">
                      <a16:colId xmlns:a16="http://schemas.microsoft.com/office/drawing/2014/main" val="3234887823"/>
                    </a:ext>
                  </a:extLst>
                </a:gridCol>
                <a:gridCol w="2304257">
                  <a:extLst>
                    <a:ext uri="{9D8B030D-6E8A-4147-A177-3AD203B41FA5}">
                      <a16:colId xmlns:a16="http://schemas.microsoft.com/office/drawing/2014/main" val="3249017830"/>
                    </a:ext>
                  </a:extLst>
                </a:gridCol>
              </a:tblGrid>
              <a:tr h="990110">
                <a:tc gridSpan="3">
                  <a:txBody>
                    <a:bodyPr/>
                    <a:lstStyle/>
                    <a:p>
                      <a:pPr marL="0" marR="0">
                        <a:lnSpc>
                          <a:spcPct val="150000"/>
                        </a:lnSpc>
                        <a:spcBef>
                          <a:spcPts val="0"/>
                        </a:spcBef>
                        <a:spcAft>
                          <a:spcPts val="0"/>
                        </a:spcAft>
                      </a:pPr>
                      <a:r>
                        <a:rPr lang="en-PH" sz="2800" dirty="0" smtClean="0">
                          <a:effectLst/>
                        </a:rPr>
                        <a:t>Table 5.1: Sales and Classes Table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074" marR="5407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8794037"/>
                  </a:ext>
                </a:extLst>
              </a:tr>
              <a:tr h="990110">
                <a:tc>
                  <a:txBody>
                    <a:bodyPr/>
                    <a:lstStyle/>
                    <a:p>
                      <a:pPr marL="0" marR="0">
                        <a:lnSpc>
                          <a:spcPct val="150000"/>
                        </a:lnSpc>
                        <a:spcBef>
                          <a:spcPts val="0"/>
                        </a:spcBef>
                        <a:spcAft>
                          <a:spcPts val="0"/>
                        </a:spcAft>
                      </a:pPr>
                      <a:r>
                        <a:rPr lang="en-PH" sz="2800" dirty="0">
                          <a:effectLst/>
                        </a:rPr>
                        <a:t>Sales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074" marR="54074" marT="0" marB="0"/>
                </a:tc>
                <a:tc>
                  <a:txBody>
                    <a:bodyPr/>
                    <a:lstStyle/>
                    <a:p>
                      <a:pPr marL="0" marR="0" algn="ctr">
                        <a:lnSpc>
                          <a:spcPct val="150000"/>
                        </a:lnSpc>
                        <a:spcBef>
                          <a:spcPts val="0"/>
                        </a:spcBef>
                        <a:spcAft>
                          <a:spcPts val="0"/>
                        </a:spcAft>
                      </a:pPr>
                      <a:r>
                        <a:rPr lang="en-PH" sz="2800">
                          <a:effectLst/>
                        </a:rPr>
                        <a:t>Class 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074" marR="54074" marT="0" marB="0"/>
                </a:tc>
                <a:tc>
                  <a:txBody>
                    <a:bodyPr/>
                    <a:lstStyle/>
                    <a:p>
                      <a:pPr marL="0" marR="0" algn="ctr">
                        <a:lnSpc>
                          <a:spcPct val="150000"/>
                        </a:lnSpc>
                        <a:spcBef>
                          <a:spcPts val="0"/>
                        </a:spcBef>
                        <a:spcAft>
                          <a:spcPts val="0"/>
                        </a:spcAft>
                      </a:pPr>
                      <a:r>
                        <a:rPr lang="en-PH" sz="2800">
                          <a:effectLst/>
                        </a:rPr>
                        <a:t>Class 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074" marR="54074" marT="0" marB="0"/>
                </a:tc>
                <a:extLst>
                  <a:ext uri="{0D108BD9-81ED-4DB2-BD59-A6C34878D82A}">
                    <a16:rowId xmlns:a16="http://schemas.microsoft.com/office/drawing/2014/main" val="3041037140"/>
                  </a:ext>
                </a:extLst>
              </a:tr>
              <a:tr h="990110">
                <a:tc>
                  <a:txBody>
                    <a:bodyPr/>
                    <a:lstStyle/>
                    <a:p>
                      <a:pPr marL="0" marR="0">
                        <a:lnSpc>
                          <a:spcPct val="150000"/>
                        </a:lnSpc>
                        <a:spcBef>
                          <a:spcPts val="0"/>
                        </a:spcBef>
                        <a:spcAft>
                          <a:spcPts val="0"/>
                        </a:spcAft>
                      </a:pPr>
                      <a:r>
                        <a:rPr lang="en-PH" sz="2800">
                          <a:effectLst/>
                        </a:rPr>
                        <a:t>0 to 9,999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074" marR="54074" marT="0" marB="0"/>
                </a:tc>
                <a:tc>
                  <a:txBody>
                    <a:bodyPr/>
                    <a:lstStyle/>
                    <a:p>
                      <a:pPr marL="0" marR="0" algn="ctr">
                        <a:lnSpc>
                          <a:spcPct val="150000"/>
                        </a:lnSpc>
                        <a:spcBef>
                          <a:spcPts val="0"/>
                        </a:spcBef>
                        <a:spcAft>
                          <a:spcPts val="0"/>
                        </a:spcAft>
                      </a:pPr>
                      <a:r>
                        <a:rPr lang="en-PH" sz="2800">
                          <a:effectLst/>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074" marR="54074" marT="0" marB="0"/>
                </a:tc>
                <a:tc>
                  <a:txBody>
                    <a:bodyPr/>
                    <a:lstStyle/>
                    <a:p>
                      <a:pPr marL="0" marR="0" algn="ctr">
                        <a:lnSpc>
                          <a:spcPct val="150000"/>
                        </a:lnSpc>
                        <a:spcBef>
                          <a:spcPts val="0"/>
                        </a:spcBef>
                        <a:spcAft>
                          <a:spcPts val="0"/>
                        </a:spcAft>
                      </a:pPr>
                      <a:r>
                        <a:rPr lang="en-PH" sz="2800">
                          <a:effectLst/>
                        </a:rPr>
                        <a:t>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074" marR="54074" marT="0" marB="0"/>
                </a:tc>
                <a:extLst>
                  <a:ext uri="{0D108BD9-81ED-4DB2-BD59-A6C34878D82A}">
                    <a16:rowId xmlns:a16="http://schemas.microsoft.com/office/drawing/2014/main" val="1433520701"/>
                  </a:ext>
                </a:extLst>
              </a:tr>
              <a:tr h="990110">
                <a:tc>
                  <a:txBody>
                    <a:bodyPr/>
                    <a:lstStyle/>
                    <a:p>
                      <a:pPr marL="0" marR="0">
                        <a:lnSpc>
                          <a:spcPct val="150000"/>
                        </a:lnSpc>
                        <a:spcBef>
                          <a:spcPts val="0"/>
                        </a:spcBef>
                        <a:spcAft>
                          <a:spcPts val="0"/>
                        </a:spcAft>
                      </a:pPr>
                      <a:r>
                        <a:rPr lang="en-PH" sz="2800">
                          <a:effectLst/>
                        </a:rPr>
                        <a:t>10,000 and over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074" marR="54074" marT="0" marB="0"/>
                </a:tc>
                <a:tc>
                  <a:txBody>
                    <a:bodyPr/>
                    <a:lstStyle/>
                    <a:p>
                      <a:pPr marL="0" marR="0" algn="ctr">
                        <a:lnSpc>
                          <a:spcPct val="150000"/>
                        </a:lnSpc>
                        <a:spcBef>
                          <a:spcPts val="0"/>
                        </a:spcBef>
                        <a:spcAft>
                          <a:spcPts val="0"/>
                        </a:spcAft>
                      </a:pPr>
                      <a:r>
                        <a:rPr lang="en-PH" sz="2800">
                          <a:effectLst/>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074" marR="54074" marT="0" marB="0"/>
                </a:tc>
                <a:tc>
                  <a:txBody>
                    <a:bodyPr/>
                    <a:lstStyle/>
                    <a:p>
                      <a:pPr marL="0" marR="0" algn="ctr">
                        <a:lnSpc>
                          <a:spcPct val="150000"/>
                        </a:lnSpc>
                        <a:spcBef>
                          <a:spcPts val="0"/>
                        </a:spcBef>
                        <a:spcAft>
                          <a:spcPts val="0"/>
                        </a:spcAft>
                      </a:pPr>
                      <a:r>
                        <a:rPr lang="en-PH" sz="2800" dirty="0">
                          <a:effectLst/>
                        </a:rPr>
                        <a:t>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074" marR="54074" marT="0" marB="0"/>
                </a:tc>
                <a:extLst>
                  <a:ext uri="{0D108BD9-81ED-4DB2-BD59-A6C34878D82A}">
                    <a16:rowId xmlns:a16="http://schemas.microsoft.com/office/drawing/2014/main" val="1493480291"/>
                  </a:ext>
                </a:extLst>
              </a:tr>
            </a:tbl>
          </a:graphicData>
        </a:graphic>
      </p:graphicFrame>
      <p:sp>
        <p:nvSpPr>
          <p:cNvPr id="6" name="TextBox 5"/>
          <p:cNvSpPr txBox="1"/>
          <p:nvPr/>
        </p:nvSpPr>
        <p:spPr>
          <a:xfrm>
            <a:off x="151601" y="4725144"/>
            <a:ext cx="7400638" cy="646331"/>
          </a:xfrm>
          <a:prstGeom prst="rect">
            <a:avLst/>
          </a:prstGeom>
          <a:noFill/>
        </p:spPr>
        <p:txBody>
          <a:bodyPr wrap="square" rtlCol="0">
            <a:spAutoFit/>
          </a:bodyPr>
          <a:lstStyle/>
          <a:p>
            <a:r>
              <a:rPr lang="en-US" dirty="0" smtClean="0">
                <a:solidFill>
                  <a:schemeClr val="bg1"/>
                </a:solidFill>
              </a:rPr>
              <a:t>Write a Java program that will determine the commission rate of a sales agent base on the table given above. </a:t>
            </a:r>
            <a:endParaRPr lang="en-US" dirty="0">
              <a:solidFill>
                <a:schemeClr val="bg1"/>
              </a:solidFill>
            </a:endParaRPr>
          </a:p>
        </p:txBody>
      </p:sp>
      <p:sp>
        <p:nvSpPr>
          <p:cNvPr id="7" name="TextBox 6"/>
          <p:cNvSpPr txBox="1"/>
          <p:nvPr/>
        </p:nvSpPr>
        <p:spPr>
          <a:xfrm>
            <a:off x="157970" y="5949280"/>
            <a:ext cx="5147563" cy="369332"/>
          </a:xfrm>
          <a:prstGeom prst="rect">
            <a:avLst/>
          </a:prstGeom>
          <a:noFill/>
        </p:spPr>
        <p:txBody>
          <a:bodyPr wrap="none" rtlCol="0">
            <a:spAutoFit/>
          </a:bodyPr>
          <a:lstStyle/>
          <a:p>
            <a:r>
              <a:rPr lang="en-US" dirty="0">
                <a:solidFill>
                  <a:schemeClr val="bg1"/>
                </a:solidFill>
              </a:rPr>
              <a:t>Check the </a:t>
            </a:r>
            <a:r>
              <a:rPr lang="en-US" dirty="0" smtClean="0">
                <a:solidFill>
                  <a:schemeClr val="bg1"/>
                </a:solidFill>
              </a:rPr>
              <a:t>handouts for one the correct solutions</a:t>
            </a:r>
            <a:endParaRPr lang="en-US" dirty="0"/>
          </a:p>
        </p:txBody>
      </p:sp>
    </p:spTree>
    <p:extLst>
      <p:ext uri="{BB962C8B-B14F-4D97-AF65-F5344CB8AC3E}">
        <p14:creationId xmlns:p14="http://schemas.microsoft.com/office/powerpoint/2010/main" val="377682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7848922" cy="6192688"/>
          </a:xfrm>
        </p:spPr>
        <p:txBody>
          <a:bodyPr/>
          <a:lstStyle/>
          <a:p>
            <a:r>
              <a:rPr lang="en-PH" sz="3200" dirty="0"/>
              <a:t>if (</a:t>
            </a:r>
            <a:r>
              <a:rPr lang="en-PH" sz="3200" dirty="0" err="1"/>
              <a:t>salesClass</a:t>
            </a:r>
            <a:r>
              <a:rPr lang="en-PH" sz="3200" dirty="0"/>
              <a:t> == 1) </a:t>
            </a:r>
            <a:endParaRPr lang="en-US" sz="3200" dirty="0"/>
          </a:p>
          <a:p>
            <a:r>
              <a:rPr lang="en-PH" sz="3200" dirty="0"/>
              <a:t>	if (</a:t>
            </a:r>
            <a:r>
              <a:rPr lang="en-PH" sz="3200" dirty="0" err="1"/>
              <a:t>salesTotal</a:t>
            </a:r>
            <a:r>
              <a:rPr lang="en-PH" sz="3200" dirty="0"/>
              <a:t> &lt; 10000.0) </a:t>
            </a:r>
            <a:endParaRPr lang="en-US" sz="3200" dirty="0"/>
          </a:p>
          <a:p>
            <a:r>
              <a:rPr lang="en-PH" sz="3200" dirty="0"/>
              <a:t>			</a:t>
            </a:r>
            <a:r>
              <a:rPr lang="en-PH" sz="3200" dirty="0" err="1"/>
              <a:t>commissionRate</a:t>
            </a:r>
            <a:r>
              <a:rPr lang="en-PH" sz="3200" dirty="0"/>
              <a:t> = 0.02; </a:t>
            </a:r>
            <a:endParaRPr lang="en-US" sz="3200" dirty="0"/>
          </a:p>
          <a:p>
            <a:r>
              <a:rPr lang="en-PH" sz="3200" dirty="0"/>
              <a:t>		else </a:t>
            </a:r>
            <a:endParaRPr lang="en-US" sz="3200" dirty="0"/>
          </a:p>
          <a:p>
            <a:r>
              <a:rPr lang="en-PH" sz="3200" dirty="0"/>
              <a:t>			</a:t>
            </a:r>
            <a:r>
              <a:rPr lang="en-PH" sz="3200" dirty="0" err="1"/>
              <a:t>commissionRate</a:t>
            </a:r>
            <a:r>
              <a:rPr lang="en-PH" sz="3200" dirty="0"/>
              <a:t> = 0.04;</a:t>
            </a:r>
            <a:endParaRPr lang="en-US" sz="3200" dirty="0"/>
          </a:p>
          <a:p>
            <a:r>
              <a:rPr lang="en-PH" sz="3200" dirty="0"/>
              <a:t>	else </a:t>
            </a:r>
            <a:endParaRPr lang="en-US" sz="3200" dirty="0"/>
          </a:p>
          <a:p>
            <a:r>
              <a:rPr lang="en-PH" sz="3200" dirty="0"/>
              <a:t>		if (</a:t>
            </a:r>
            <a:r>
              <a:rPr lang="en-PH" sz="3200" dirty="0" err="1"/>
              <a:t>salesTotal</a:t>
            </a:r>
            <a:r>
              <a:rPr lang="en-PH" sz="3200" dirty="0"/>
              <a:t> &lt; 10000.0) </a:t>
            </a:r>
            <a:endParaRPr lang="en-US" sz="3200" dirty="0"/>
          </a:p>
          <a:p>
            <a:r>
              <a:rPr lang="en-PH" sz="3200" dirty="0"/>
              <a:t>			</a:t>
            </a:r>
            <a:r>
              <a:rPr lang="en-PH" sz="3200" dirty="0" err="1"/>
              <a:t>commissionRate</a:t>
            </a:r>
            <a:r>
              <a:rPr lang="en-PH" sz="3200" dirty="0"/>
              <a:t> = 0.025; </a:t>
            </a:r>
            <a:endParaRPr lang="en-US" sz="3200" dirty="0"/>
          </a:p>
          <a:p>
            <a:r>
              <a:rPr lang="en-PH" sz="3200" dirty="0"/>
              <a:t>		else </a:t>
            </a:r>
            <a:endParaRPr lang="en-US" sz="3200" dirty="0"/>
          </a:p>
          <a:p>
            <a:r>
              <a:rPr lang="en-PH" sz="3200" dirty="0"/>
              <a:t>			</a:t>
            </a:r>
            <a:r>
              <a:rPr lang="en-PH" sz="3200" dirty="0" err="1"/>
              <a:t>commissionRate</a:t>
            </a:r>
            <a:r>
              <a:rPr lang="en-PH" sz="3200" dirty="0"/>
              <a:t> = 0.05;</a:t>
            </a:r>
            <a:endParaRPr lang="en-US" sz="3200" dirty="0"/>
          </a:p>
        </p:txBody>
      </p:sp>
    </p:spTree>
    <p:extLst>
      <p:ext uri="{BB962C8B-B14F-4D97-AF65-F5344CB8AC3E}">
        <p14:creationId xmlns:p14="http://schemas.microsoft.com/office/powerpoint/2010/main" val="258133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2051720" y="1224249"/>
            <a:ext cx="9525" cy="3641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Diamond 6"/>
          <p:cNvSpPr/>
          <p:nvPr/>
        </p:nvSpPr>
        <p:spPr>
          <a:xfrm>
            <a:off x="468913" y="1596995"/>
            <a:ext cx="3166983" cy="105918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PH" dirty="0" err="1">
                <a:effectLst/>
                <a:ea typeface="Calibri" panose="020F0502020204030204" pitchFamily="34" charset="0"/>
                <a:cs typeface="Times New Roman" panose="02020603050405020304" pitchFamily="18" charset="0"/>
              </a:rPr>
              <a:t>SalesClass</a:t>
            </a:r>
            <a:r>
              <a:rPr lang="en-PH" dirty="0">
                <a:effectLst/>
                <a:ea typeface="Calibri" panose="020F0502020204030204" pitchFamily="34" charset="0"/>
                <a:cs typeface="Times New Roman" panose="02020603050405020304" pitchFamily="18" charset="0"/>
              </a:rPr>
              <a:t> = 1</a:t>
            </a:r>
            <a:endParaRPr lang="en-US" dirty="0">
              <a:effectLst/>
              <a:ea typeface="Calibri" panose="020F0502020204030204" pitchFamily="34" charset="0"/>
              <a:cs typeface="Times New Roman" panose="02020603050405020304" pitchFamily="18" charset="0"/>
            </a:endParaRPr>
          </a:p>
        </p:txBody>
      </p:sp>
      <p:sp>
        <p:nvSpPr>
          <p:cNvPr id="9" name="Hexagon 8"/>
          <p:cNvSpPr/>
          <p:nvPr/>
        </p:nvSpPr>
        <p:spPr>
          <a:xfrm>
            <a:off x="35496" y="496296"/>
            <a:ext cx="3816424" cy="71938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a:effectLst/>
                <a:ea typeface="Calibri" panose="020F0502020204030204" pitchFamily="34" charset="0"/>
                <a:cs typeface="Times New Roman" panose="02020603050405020304" pitchFamily="18" charset="0"/>
              </a:rPr>
              <a:t>double </a:t>
            </a: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 0.0</a:t>
            </a:r>
          </a:p>
        </p:txBody>
      </p:sp>
      <p:cxnSp>
        <p:nvCxnSpPr>
          <p:cNvPr id="10" name="Straight Arrow Connector 9"/>
          <p:cNvCxnSpPr/>
          <p:nvPr/>
        </p:nvCxnSpPr>
        <p:spPr>
          <a:xfrm>
            <a:off x="2051720" y="180702"/>
            <a:ext cx="9525" cy="2940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14677" y="2919550"/>
            <a:ext cx="2006281" cy="680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=0.02</a:t>
            </a:r>
          </a:p>
        </p:txBody>
      </p:sp>
      <p:sp>
        <p:nvSpPr>
          <p:cNvPr id="13" name="Text Box 2"/>
          <p:cNvSpPr txBox="1">
            <a:spLocks noChangeArrowheads="1"/>
          </p:cNvSpPr>
          <p:nvPr/>
        </p:nvSpPr>
        <p:spPr bwMode="auto">
          <a:xfrm>
            <a:off x="3525287" y="1588423"/>
            <a:ext cx="504056" cy="330435"/>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Diamond 14"/>
          <p:cNvSpPr/>
          <p:nvPr/>
        </p:nvSpPr>
        <p:spPr>
          <a:xfrm>
            <a:off x="3995936" y="1458647"/>
            <a:ext cx="2890283" cy="136390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Bef>
                <a:spcPts val="0"/>
              </a:spcBef>
              <a:spcAft>
                <a:spcPts val="1000"/>
              </a:spcAft>
            </a:pPr>
            <a:r>
              <a:rPr lang="en-PH" dirty="0">
                <a:ea typeface="Calibri" panose="020F0502020204030204" pitchFamily="34" charset="0"/>
                <a:cs typeface="Times New Roman" panose="02020603050405020304" pitchFamily="18" charset="0"/>
              </a:rPr>
              <a:t>Sales Total &lt;</a:t>
            </a:r>
            <a:r>
              <a:rPr lang="en-US" dirty="0">
                <a:ea typeface="Calibri" panose="020F0502020204030204" pitchFamily="34" charset="0"/>
                <a:cs typeface="Times New Roman" panose="02020603050405020304" pitchFamily="18" charset="0"/>
              </a:rPr>
              <a:t>10000</a:t>
            </a:r>
          </a:p>
        </p:txBody>
      </p:sp>
      <p:cxnSp>
        <p:nvCxnSpPr>
          <p:cNvPr id="20" name="Straight Arrow Connector 19"/>
          <p:cNvCxnSpPr/>
          <p:nvPr/>
        </p:nvCxnSpPr>
        <p:spPr>
          <a:xfrm>
            <a:off x="3563888" y="2132856"/>
            <a:ext cx="46545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27984" y="3298626"/>
            <a:ext cx="2032937" cy="706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0.04</a:t>
            </a:r>
            <a:endParaRPr lang="en-US" dirty="0">
              <a:effectLst/>
              <a:ea typeface="Calibri" panose="020F0502020204030204" pitchFamily="34" charset="0"/>
              <a:cs typeface="Times New Roman" panose="02020603050405020304" pitchFamily="18" charset="0"/>
            </a:endParaRPr>
          </a:p>
        </p:txBody>
      </p:sp>
      <p:sp>
        <p:nvSpPr>
          <p:cNvPr id="32" name="Text Box 2"/>
          <p:cNvSpPr txBox="1">
            <a:spLocks noChangeArrowheads="1"/>
          </p:cNvSpPr>
          <p:nvPr/>
        </p:nvSpPr>
        <p:spPr bwMode="auto">
          <a:xfrm>
            <a:off x="6510621" y="2328596"/>
            <a:ext cx="504056" cy="330435"/>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4" name="Straight Connector 33"/>
          <p:cNvCxnSpPr>
            <a:stCxn id="15" idx="3"/>
          </p:cNvCxnSpPr>
          <p:nvPr/>
        </p:nvCxnSpPr>
        <p:spPr>
          <a:xfrm flipV="1">
            <a:off x="6886219" y="2126586"/>
            <a:ext cx="1214173" cy="14012"/>
          </a:xfrm>
          <a:prstGeom prst="line">
            <a:avLst/>
          </a:prstGeom>
          <a:ln>
            <a:solidFill>
              <a:schemeClr val="bg1">
                <a:lumMod val="95000"/>
              </a:schemeClr>
            </a:solidFill>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a:off x="8100392" y="2126586"/>
            <a:ext cx="0" cy="7929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2"/>
          </p:cNvCxnSpPr>
          <p:nvPr/>
        </p:nvCxnSpPr>
        <p:spPr>
          <a:xfrm flipH="1">
            <a:off x="5441077" y="2822548"/>
            <a:ext cx="1" cy="4368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xt Box 2"/>
          <p:cNvSpPr txBox="1">
            <a:spLocks noChangeArrowheads="1"/>
          </p:cNvSpPr>
          <p:nvPr/>
        </p:nvSpPr>
        <p:spPr bwMode="auto">
          <a:xfrm>
            <a:off x="2267744" y="2719326"/>
            <a:ext cx="504056" cy="330435"/>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Diamond 64"/>
          <p:cNvSpPr/>
          <p:nvPr/>
        </p:nvSpPr>
        <p:spPr>
          <a:xfrm>
            <a:off x="611560" y="3217227"/>
            <a:ext cx="2890283" cy="136390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Bef>
                <a:spcPts val="0"/>
              </a:spcBef>
              <a:spcAft>
                <a:spcPts val="1000"/>
              </a:spcAft>
            </a:pPr>
            <a:r>
              <a:rPr lang="en-PH" dirty="0">
                <a:ea typeface="Calibri" panose="020F0502020204030204" pitchFamily="34" charset="0"/>
                <a:cs typeface="Times New Roman" panose="02020603050405020304" pitchFamily="18" charset="0"/>
              </a:rPr>
              <a:t>Sales Total &lt;</a:t>
            </a:r>
            <a:r>
              <a:rPr lang="en-US" dirty="0">
                <a:ea typeface="Calibri" panose="020F0502020204030204" pitchFamily="34" charset="0"/>
                <a:cs typeface="Times New Roman" panose="02020603050405020304" pitchFamily="18" charset="0"/>
              </a:rPr>
              <a:t>10000</a:t>
            </a:r>
          </a:p>
        </p:txBody>
      </p:sp>
      <p:cxnSp>
        <p:nvCxnSpPr>
          <p:cNvPr id="66" name="Straight Arrow Connector 65"/>
          <p:cNvCxnSpPr>
            <a:stCxn id="7" idx="2"/>
            <a:endCxn id="65" idx="0"/>
          </p:cNvCxnSpPr>
          <p:nvPr/>
        </p:nvCxnSpPr>
        <p:spPr>
          <a:xfrm>
            <a:off x="2052405" y="2656178"/>
            <a:ext cx="4297" cy="5610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Text Box 2"/>
          <p:cNvSpPr txBox="1">
            <a:spLocks noChangeArrowheads="1"/>
          </p:cNvSpPr>
          <p:nvPr/>
        </p:nvSpPr>
        <p:spPr bwMode="auto">
          <a:xfrm>
            <a:off x="5649332" y="2822548"/>
            <a:ext cx="504056" cy="330435"/>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 Box 2"/>
          <p:cNvSpPr txBox="1">
            <a:spLocks noChangeArrowheads="1"/>
          </p:cNvSpPr>
          <p:nvPr/>
        </p:nvSpPr>
        <p:spPr bwMode="auto">
          <a:xfrm>
            <a:off x="1331640" y="4744005"/>
            <a:ext cx="504056" cy="330435"/>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Text Box 2"/>
          <p:cNvSpPr txBox="1">
            <a:spLocks noChangeArrowheads="1"/>
          </p:cNvSpPr>
          <p:nvPr/>
        </p:nvSpPr>
        <p:spPr bwMode="auto">
          <a:xfrm>
            <a:off x="3563888" y="3486627"/>
            <a:ext cx="504056" cy="330435"/>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Arrow Connector 72"/>
          <p:cNvCxnSpPr/>
          <p:nvPr/>
        </p:nvCxnSpPr>
        <p:spPr>
          <a:xfrm>
            <a:off x="2061244" y="4594770"/>
            <a:ext cx="9525" cy="7200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044776" y="5314850"/>
            <a:ext cx="2032937" cy="706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0.00</a:t>
            </a:r>
            <a:r>
              <a:rPr lang="en-PH" dirty="0" smtClean="0">
                <a:effectLst/>
                <a:ea typeface="Calibri" panose="020F0502020204030204" pitchFamily="34" charset="0"/>
                <a:cs typeface="Times New Roman" panose="02020603050405020304" pitchFamily="18" charset="0"/>
              </a:rPr>
              <a:t>5</a:t>
            </a:r>
            <a:endParaRPr lang="en-US" dirty="0">
              <a:effectLst/>
              <a:ea typeface="Calibri" panose="020F0502020204030204" pitchFamily="34" charset="0"/>
              <a:cs typeface="Times New Roman" panose="02020603050405020304" pitchFamily="18" charset="0"/>
            </a:endParaRPr>
          </a:p>
        </p:txBody>
      </p:sp>
      <p:cxnSp>
        <p:nvCxnSpPr>
          <p:cNvPr id="77" name="Straight Arrow Connector 76"/>
          <p:cNvCxnSpPr/>
          <p:nvPr/>
        </p:nvCxnSpPr>
        <p:spPr>
          <a:xfrm>
            <a:off x="2104764" y="6034930"/>
            <a:ext cx="9525" cy="7200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5" idx="3"/>
          </p:cNvCxnSpPr>
          <p:nvPr/>
        </p:nvCxnSpPr>
        <p:spPr>
          <a:xfrm flipV="1">
            <a:off x="3501843" y="3899177"/>
            <a:ext cx="52750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4029343" y="3899177"/>
            <a:ext cx="1" cy="4368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986963" y="4336044"/>
            <a:ext cx="2032937" cy="706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=0.02</a:t>
            </a:r>
            <a:r>
              <a:rPr lang="en-PH" dirty="0">
                <a:effectLst/>
                <a:ea typeface="Calibri" panose="020F0502020204030204" pitchFamily="34" charset="0"/>
                <a:cs typeface="Times New Roman" panose="02020603050405020304" pitchFamily="18" charset="0"/>
              </a:rPr>
              <a:t>5</a:t>
            </a:r>
            <a:endParaRPr lang="en-US" dirty="0">
              <a:effectLst/>
              <a:ea typeface="Calibri" panose="020F0502020204030204" pitchFamily="34" charset="0"/>
              <a:cs typeface="Times New Roman" panose="02020603050405020304" pitchFamily="18" charset="0"/>
            </a:endParaRPr>
          </a:p>
        </p:txBody>
      </p:sp>
      <p:cxnSp>
        <p:nvCxnSpPr>
          <p:cNvPr id="88" name="Straight Connector 87"/>
          <p:cNvCxnSpPr>
            <a:stCxn id="86" idx="2"/>
          </p:cNvCxnSpPr>
          <p:nvPr/>
        </p:nvCxnSpPr>
        <p:spPr>
          <a:xfrm>
            <a:off x="4003432" y="5042482"/>
            <a:ext cx="25911" cy="1352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2114289" y="6394970"/>
            <a:ext cx="598610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23" idx="2"/>
          </p:cNvCxnSpPr>
          <p:nvPr/>
        </p:nvCxnSpPr>
        <p:spPr>
          <a:xfrm flipH="1">
            <a:off x="5441077" y="4005064"/>
            <a:ext cx="3376" cy="23899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 idx="2"/>
          </p:cNvCxnSpPr>
          <p:nvPr/>
        </p:nvCxnSpPr>
        <p:spPr>
          <a:xfrm>
            <a:off x="8017818" y="3600272"/>
            <a:ext cx="92099" cy="2794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Text Box 2"/>
          <p:cNvSpPr txBox="1">
            <a:spLocks noChangeArrowheads="1"/>
          </p:cNvSpPr>
          <p:nvPr/>
        </p:nvSpPr>
        <p:spPr bwMode="auto">
          <a:xfrm>
            <a:off x="3995937" y="333978"/>
            <a:ext cx="4248472" cy="1040447"/>
          </a:xfrm>
          <a:prstGeom prst="rect">
            <a:avLst/>
          </a:prstGeom>
          <a:noFill/>
          <a:ln w="9525">
            <a:noFill/>
            <a:miter lim="800000"/>
            <a:headEnd/>
            <a:tailEnd/>
          </a:ln>
        </p:spPr>
        <p:txBody>
          <a:bodyPr rot="0" vert="horz" wrap="square" lIns="91440" tIns="45720" rIns="91440" bIns="45720" anchor="t" anchorCtr="0">
            <a:noAutofit/>
          </a:bodyPr>
          <a:lstStyle/>
          <a:p>
            <a:r>
              <a:rPr lang="en-PH" sz="2400" dirty="0">
                <a:solidFill>
                  <a:schemeClr val="bg1"/>
                </a:solidFill>
              </a:rPr>
              <a:t>Fig. 5.3: Flow Sequence of Nested If Statement</a:t>
            </a:r>
            <a:endParaRPr lang="en-US" sz="2400" dirty="0">
              <a:solidFill>
                <a:schemeClr val="bg1"/>
              </a:solidFill>
            </a:endParaRPr>
          </a:p>
        </p:txBody>
      </p:sp>
    </p:spTree>
    <p:extLst>
      <p:ext uri="{BB962C8B-B14F-4D97-AF65-F5344CB8AC3E}">
        <p14:creationId xmlns:p14="http://schemas.microsoft.com/office/powerpoint/2010/main" val="3887295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else-if statements</a:t>
            </a:r>
            <a:endParaRPr lang="en-US" dirty="0"/>
          </a:p>
        </p:txBody>
      </p:sp>
      <p:sp>
        <p:nvSpPr>
          <p:cNvPr id="3" name="Content Placeholder 2"/>
          <p:cNvSpPr>
            <a:spLocks noGrp="1"/>
          </p:cNvSpPr>
          <p:nvPr>
            <p:ph idx="1"/>
          </p:nvPr>
        </p:nvSpPr>
        <p:spPr>
          <a:xfrm>
            <a:off x="251520" y="908720"/>
            <a:ext cx="7848922" cy="5472608"/>
          </a:xfrm>
        </p:spPr>
        <p:txBody>
          <a:bodyPr/>
          <a:lstStyle/>
          <a:p>
            <a:r>
              <a:rPr lang="en-PH" dirty="0"/>
              <a:t>A common pattern for nested if statements is to have a series of if-else statements with another if-else statement in each else part</a:t>
            </a:r>
            <a:r>
              <a:rPr lang="en-PH" dirty="0" smtClean="0"/>
              <a:t>:</a:t>
            </a:r>
          </a:p>
          <a:p>
            <a:endParaRPr lang="en-US" dirty="0"/>
          </a:p>
          <a:p>
            <a:pPr marL="0" indent="0">
              <a:buNone/>
            </a:pPr>
            <a:r>
              <a:rPr lang="en-PH" dirty="0"/>
              <a:t> </a:t>
            </a:r>
            <a:r>
              <a:rPr lang="en-PH" dirty="0" smtClean="0"/>
              <a:t> if </a:t>
            </a:r>
            <a:r>
              <a:rPr lang="en-PH" dirty="0"/>
              <a:t>(expression-1)</a:t>
            </a:r>
            <a:endParaRPr lang="en-US" dirty="0"/>
          </a:p>
          <a:p>
            <a:pPr marL="457200" lvl="1" indent="0">
              <a:buNone/>
            </a:pPr>
            <a:r>
              <a:rPr lang="en-PH" dirty="0"/>
              <a:t>statement-1</a:t>
            </a:r>
            <a:endParaRPr lang="en-US" dirty="0"/>
          </a:p>
          <a:p>
            <a:pPr marL="0" indent="0">
              <a:buNone/>
            </a:pPr>
            <a:r>
              <a:rPr lang="en-PH" dirty="0" smtClean="0"/>
              <a:t>  else </a:t>
            </a:r>
            <a:r>
              <a:rPr lang="en-PH" dirty="0"/>
              <a:t>if (expression-2)</a:t>
            </a:r>
            <a:endParaRPr lang="en-US" dirty="0"/>
          </a:p>
          <a:p>
            <a:pPr marL="457200" lvl="1" indent="0">
              <a:buNone/>
            </a:pPr>
            <a:r>
              <a:rPr lang="en-PH" dirty="0" smtClean="0"/>
              <a:t>statement-2</a:t>
            </a:r>
            <a:endParaRPr lang="en-US" dirty="0" smtClean="0"/>
          </a:p>
          <a:p>
            <a:pPr marL="0" indent="0">
              <a:buNone/>
            </a:pPr>
            <a:r>
              <a:rPr lang="en-PH" dirty="0" smtClean="0"/>
              <a:t>  else if (expression-3)</a:t>
            </a:r>
            <a:endParaRPr lang="en-US" dirty="0" smtClean="0"/>
          </a:p>
          <a:p>
            <a:pPr marL="457200" lvl="1" indent="0">
              <a:buNone/>
            </a:pPr>
            <a:r>
              <a:rPr lang="en-PH" dirty="0" smtClean="0"/>
              <a:t>statement-3</a:t>
            </a:r>
            <a:endParaRPr lang="en-US" dirty="0"/>
          </a:p>
        </p:txBody>
      </p:sp>
    </p:spTree>
    <p:extLst>
      <p:ext uri="{BB962C8B-B14F-4D97-AF65-F5344CB8AC3E}">
        <p14:creationId xmlns:p14="http://schemas.microsoft.com/office/powerpoint/2010/main" val="182092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else-if statements</a:t>
            </a:r>
            <a:endParaRPr lang="en-US" dirty="0"/>
          </a:p>
        </p:txBody>
      </p:sp>
      <p:sp>
        <p:nvSpPr>
          <p:cNvPr id="3" name="Content Placeholder 2"/>
          <p:cNvSpPr>
            <a:spLocks noGrp="1"/>
          </p:cNvSpPr>
          <p:nvPr>
            <p:ph idx="1"/>
          </p:nvPr>
        </p:nvSpPr>
        <p:spPr>
          <a:xfrm>
            <a:off x="251520" y="1340768"/>
            <a:ext cx="7848922" cy="5040560"/>
          </a:xfrm>
        </p:spPr>
        <p:txBody>
          <a:bodyPr/>
          <a:lstStyle/>
          <a:p>
            <a:pPr marL="0" indent="0">
              <a:buNone/>
            </a:pPr>
            <a:r>
              <a:rPr lang="en-PH" sz="3600" dirty="0"/>
              <a:t>These statements are sometimes called else-if statements, although that term is unofficial. Officially, all that is going on is that the statement in the else part happens to be another if statement — so this statement is just a type of a nested if statement. </a:t>
            </a:r>
            <a:endParaRPr lang="en-US" sz="3600" dirty="0"/>
          </a:p>
        </p:txBody>
      </p:sp>
    </p:spTree>
    <p:extLst>
      <p:ext uri="{BB962C8B-B14F-4D97-AF65-F5344CB8AC3E}">
        <p14:creationId xmlns:p14="http://schemas.microsoft.com/office/powerpoint/2010/main" val="1190479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7788426" cy="1872208"/>
          </a:xfrm>
        </p:spPr>
        <p:txBody>
          <a:bodyPr/>
          <a:lstStyle/>
          <a:p>
            <a:r>
              <a:rPr lang="en-PH" sz="2800" b="0" dirty="0"/>
              <a:t>It is an especially useful form of nesting, however. Suppose that you want to assign four commission rates based on the sales total, according to this table:</a:t>
            </a:r>
            <a:endParaRPr lang="en-US" sz="2800" b="0" dirty="0"/>
          </a:p>
        </p:txBody>
      </p:sp>
      <p:graphicFrame>
        <p:nvGraphicFramePr>
          <p:cNvPr id="5" name="Table 4"/>
          <p:cNvGraphicFramePr>
            <a:graphicFrameLocks noGrp="1"/>
          </p:cNvGraphicFramePr>
          <p:nvPr>
            <p:extLst>
              <p:ext uri="{D42A27DB-BD31-4B8C-83A1-F6EECF244321}">
                <p14:modId xmlns:p14="http://schemas.microsoft.com/office/powerpoint/2010/main" val="2347815538"/>
              </p:ext>
            </p:extLst>
          </p:nvPr>
        </p:nvGraphicFramePr>
        <p:xfrm>
          <a:off x="539552" y="2348880"/>
          <a:ext cx="6552728" cy="3803068"/>
        </p:xfrm>
        <a:graphic>
          <a:graphicData uri="http://schemas.openxmlformats.org/drawingml/2006/table">
            <a:tbl>
              <a:tblPr firstRow="1" firstCol="1" bandRow="1">
                <a:tableStyleId>{5C22544A-7EE6-4342-B048-85BDC9FD1C3A}</a:tableStyleId>
              </a:tblPr>
              <a:tblGrid>
                <a:gridCol w="3232679">
                  <a:extLst>
                    <a:ext uri="{9D8B030D-6E8A-4147-A177-3AD203B41FA5}">
                      <a16:colId xmlns:a16="http://schemas.microsoft.com/office/drawing/2014/main" val="701397234"/>
                    </a:ext>
                  </a:extLst>
                </a:gridCol>
                <a:gridCol w="3320049">
                  <a:extLst>
                    <a:ext uri="{9D8B030D-6E8A-4147-A177-3AD203B41FA5}">
                      <a16:colId xmlns:a16="http://schemas.microsoft.com/office/drawing/2014/main" val="1347420979"/>
                    </a:ext>
                  </a:extLst>
                </a:gridCol>
              </a:tblGrid>
              <a:tr h="612528">
                <a:tc gridSpan="2">
                  <a:txBody>
                    <a:bodyPr/>
                    <a:lstStyle/>
                    <a:p>
                      <a:pPr marL="0" marR="0">
                        <a:lnSpc>
                          <a:spcPct val="150000"/>
                        </a:lnSpc>
                        <a:spcBef>
                          <a:spcPts val="0"/>
                        </a:spcBef>
                        <a:spcAft>
                          <a:spcPts val="0"/>
                        </a:spcAft>
                      </a:pPr>
                      <a:r>
                        <a:rPr lang="en-PH" sz="2400">
                          <a:effectLst/>
                        </a:rPr>
                        <a:t>Table 5.2: Sales and Commission Table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441318131"/>
                  </a:ext>
                </a:extLst>
              </a:tr>
              <a:tr h="638108">
                <a:tc>
                  <a:txBody>
                    <a:bodyPr/>
                    <a:lstStyle/>
                    <a:p>
                      <a:pPr marL="0" marR="0">
                        <a:lnSpc>
                          <a:spcPct val="150000"/>
                        </a:lnSpc>
                        <a:spcBef>
                          <a:spcPts val="0"/>
                        </a:spcBef>
                        <a:spcAft>
                          <a:spcPts val="0"/>
                        </a:spcAft>
                      </a:pPr>
                      <a:r>
                        <a:rPr lang="en-PH" sz="2400">
                          <a:effectLst/>
                        </a:rPr>
                        <a:t>Sales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PH" sz="2400">
                          <a:effectLst/>
                        </a:rPr>
                        <a:t>Commission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7127938"/>
                  </a:ext>
                </a:extLst>
              </a:tr>
              <a:tr h="638108">
                <a:tc>
                  <a:txBody>
                    <a:bodyPr/>
                    <a:lstStyle/>
                    <a:p>
                      <a:pPr marL="0" marR="0">
                        <a:lnSpc>
                          <a:spcPct val="150000"/>
                        </a:lnSpc>
                        <a:spcBef>
                          <a:spcPts val="0"/>
                        </a:spcBef>
                        <a:spcAft>
                          <a:spcPts val="0"/>
                        </a:spcAft>
                      </a:pPr>
                      <a:r>
                        <a:rPr lang="en-PH" sz="2400">
                          <a:effectLst/>
                        </a:rPr>
                        <a:t>Over $10,000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PH" sz="2400">
                          <a:effectLst/>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440677"/>
                  </a:ext>
                </a:extLst>
              </a:tr>
              <a:tr h="638108">
                <a:tc>
                  <a:txBody>
                    <a:bodyPr/>
                    <a:lstStyle/>
                    <a:p>
                      <a:pPr marL="0" marR="0">
                        <a:lnSpc>
                          <a:spcPct val="150000"/>
                        </a:lnSpc>
                        <a:spcBef>
                          <a:spcPts val="0"/>
                        </a:spcBef>
                        <a:spcAft>
                          <a:spcPts val="0"/>
                        </a:spcAft>
                      </a:pPr>
                      <a:r>
                        <a:rPr lang="en-PH" sz="2400">
                          <a:effectLst/>
                        </a:rPr>
                        <a:t>$5,000 to $9,999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PH" sz="2400">
                          <a:effectLst/>
                        </a:rPr>
                        <a:t>3.5%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629877"/>
                  </a:ext>
                </a:extLst>
              </a:tr>
              <a:tr h="638108">
                <a:tc>
                  <a:txBody>
                    <a:bodyPr/>
                    <a:lstStyle/>
                    <a:p>
                      <a:pPr marL="0" marR="0">
                        <a:lnSpc>
                          <a:spcPct val="150000"/>
                        </a:lnSpc>
                        <a:spcBef>
                          <a:spcPts val="0"/>
                        </a:spcBef>
                        <a:spcAft>
                          <a:spcPts val="0"/>
                        </a:spcAft>
                      </a:pPr>
                      <a:r>
                        <a:rPr lang="en-PH" sz="2400">
                          <a:effectLst/>
                        </a:rPr>
                        <a:t>$1,000 to $4,999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PH" sz="2400">
                          <a:effectLst/>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5146515"/>
                  </a:ext>
                </a:extLst>
              </a:tr>
              <a:tr h="638108">
                <a:tc>
                  <a:txBody>
                    <a:bodyPr/>
                    <a:lstStyle/>
                    <a:p>
                      <a:pPr marL="0" marR="0">
                        <a:lnSpc>
                          <a:spcPct val="150000"/>
                        </a:lnSpc>
                        <a:spcBef>
                          <a:spcPts val="0"/>
                        </a:spcBef>
                        <a:spcAft>
                          <a:spcPts val="0"/>
                        </a:spcAft>
                      </a:pPr>
                      <a:r>
                        <a:rPr lang="en-PH" sz="2400">
                          <a:effectLst/>
                        </a:rPr>
                        <a:t>Under $1,000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PH" sz="2400" dirty="0">
                          <a:effectLst/>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904647"/>
                  </a:ext>
                </a:extLst>
              </a:tr>
            </a:tbl>
          </a:graphicData>
        </a:graphic>
      </p:graphicFrame>
    </p:spTree>
    <p:extLst>
      <p:ext uri="{BB962C8B-B14F-4D97-AF65-F5344CB8AC3E}">
        <p14:creationId xmlns:p14="http://schemas.microsoft.com/office/powerpoint/2010/main" val="271130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1080120"/>
          </a:xfrm>
        </p:spPr>
        <p:txBody>
          <a:bodyPr/>
          <a:lstStyle/>
          <a:p>
            <a:r>
              <a:rPr lang="en-PH" dirty="0"/>
              <a:t>You can easily implement a series of else-if statements:</a:t>
            </a:r>
            <a:endParaRPr lang="en-US" dirty="0"/>
          </a:p>
        </p:txBody>
      </p:sp>
      <p:sp>
        <p:nvSpPr>
          <p:cNvPr id="3" name="Content Placeholder 2"/>
          <p:cNvSpPr>
            <a:spLocks noGrp="1"/>
          </p:cNvSpPr>
          <p:nvPr>
            <p:ph idx="1"/>
          </p:nvPr>
        </p:nvSpPr>
        <p:spPr>
          <a:xfrm>
            <a:off x="899592" y="1556792"/>
            <a:ext cx="7200850" cy="4824536"/>
          </a:xfrm>
        </p:spPr>
        <p:txBody>
          <a:bodyPr/>
          <a:lstStyle/>
          <a:p>
            <a:pPr marL="0" indent="0">
              <a:buNone/>
            </a:pPr>
            <a:r>
              <a:rPr lang="en-PH" dirty="0"/>
              <a:t> </a:t>
            </a:r>
            <a:r>
              <a:rPr lang="en-PH" dirty="0" smtClean="0"/>
              <a:t> </a:t>
            </a:r>
          </a:p>
          <a:p>
            <a:pPr marL="0" indent="0">
              <a:buNone/>
            </a:pPr>
            <a:r>
              <a:rPr lang="en-PH" dirty="0" smtClean="0"/>
              <a:t> if </a:t>
            </a:r>
            <a:r>
              <a:rPr lang="en-PH" dirty="0"/>
              <a:t>(</a:t>
            </a:r>
            <a:r>
              <a:rPr lang="en-PH" dirty="0" err="1"/>
              <a:t>salesTotal</a:t>
            </a:r>
            <a:r>
              <a:rPr lang="en-PH" dirty="0"/>
              <a:t> &gt;= 10000.0) </a:t>
            </a:r>
            <a:endParaRPr lang="en-US" dirty="0"/>
          </a:p>
          <a:p>
            <a:pPr marL="0" indent="0">
              <a:buNone/>
            </a:pPr>
            <a:r>
              <a:rPr lang="en-PH" dirty="0" smtClean="0"/>
              <a:t>	</a:t>
            </a:r>
            <a:r>
              <a:rPr lang="en-PH" dirty="0" err="1" smtClean="0"/>
              <a:t>commissionRate</a:t>
            </a:r>
            <a:r>
              <a:rPr lang="en-PH" dirty="0" smtClean="0"/>
              <a:t> </a:t>
            </a:r>
            <a:r>
              <a:rPr lang="en-PH" dirty="0"/>
              <a:t>= 0.05;</a:t>
            </a:r>
            <a:endParaRPr lang="en-US" dirty="0"/>
          </a:p>
          <a:p>
            <a:pPr marL="0" indent="0">
              <a:buNone/>
            </a:pPr>
            <a:r>
              <a:rPr lang="en-PH" dirty="0" smtClean="0"/>
              <a:t>   else </a:t>
            </a:r>
            <a:r>
              <a:rPr lang="en-PH" dirty="0"/>
              <a:t>if (</a:t>
            </a:r>
            <a:r>
              <a:rPr lang="en-PH" dirty="0" err="1"/>
              <a:t>salesTotal</a:t>
            </a:r>
            <a:r>
              <a:rPr lang="en-PH" dirty="0"/>
              <a:t> &gt;= 5000.0) </a:t>
            </a:r>
            <a:endParaRPr lang="en-US" dirty="0"/>
          </a:p>
          <a:p>
            <a:pPr marL="0" indent="0">
              <a:buNone/>
            </a:pPr>
            <a:r>
              <a:rPr lang="en-PH" dirty="0" smtClean="0"/>
              <a:t>	</a:t>
            </a:r>
            <a:r>
              <a:rPr lang="en-PH" dirty="0" err="1" smtClean="0"/>
              <a:t>commissionRate</a:t>
            </a:r>
            <a:r>
              <a:rPr lang="en-PH" dirty="0" smtClean="0"/>
              <a:t> </a:t>
            </a:r>
            <a:r>
              <a:rPr lang="en-PH" dirty="0"/>
              <a:t>= 0.035;</a:t>
            </a:r>
            <a:endParaRPr lang="en-US" dirty="0"/>
          </a:p>
          <a:p>
            <a:pPr marL="0" indent="0">
              <a:buNone/>
            </a:pPr>
            <a:r>
              <a:rPr lang="en-PH" dirty="0" smtClean="0"/>
              <a:t>   else </a:t>
            </a:r>
            <a:r>
              <a:rPr lang="en-PH" dirty="0"/>
              <a:t>if (</a:t>
            </a:r>
            <a:r>
              <a:rPr lang="en-PH" dirty="0" err="1"/>
              <a:t>salesTotal</a:t>
            </a:r>
            <a:r>
              <a:rPr lang="en-PH" dirty="0"/>
              <a:t> &gt;= 1000.0) </a:t>
            </a:r>
            <a:endParaRPr lang="en-US" dirty="0"/>
          </a:p>
          <a:p>
            <a:pPr marL="0" indent="0">
              <a:buNone/>
            </a:pPr>
            <a:r>
              <a:rPr lang="en-PH" dirty="0" smtClean="0"/>
              <a:t>	</a:t>
            </a:r>
            <a:r>
              <a:rPr lang="en-PH" dirty="0" err="1" smtClean="0"/>
              <a:t>commissionRate</a:t>
            </a:r>
            <a:r>
              <a:rPr lang="en-PH" dirty="0" smtClean="0"/>
              <a:t> </a:t>
            </a:r>
            <a:r>
              <a:rPr lang="en-PH" dirty="0"/>
              <a:t>= 0.02;</a:t>
            </a:r>
            <a:endParaRPr lang="en-US" dirty="0"/>
          </a:p>
        </p:txBody>
      </p:sp>
    </p:spTree>
    <p:extLst>
      <p:ext uri="{BB962C8B-B14F-4D97-AF65-F5344CB8AC3E}">
        <p14:creationId xmlns:p14="http://schemas.microsoft.com/office/powerpoint/2010/main" val="569955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mond 6"/>
          <p:cNvSpPr/>
          <p:nvPr/>
        </p:nvSpPr>
        <p:spPr>
          <a:xfrm>
            <a:off x="789340" y="1628800"/>
            <a:ext cx="2717738" cy="10350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salesTotal</a:t>
            </a:r>
            <a:r>
              <a:rPr lang="en-US" dirty="0">
                <a:effectLst/>
                <a:ea typeface="Calibri" panose="020F0502020204030204" pitchFamily="34" charset="0"/>
                <a:cs typeface="Times New Roman" panose="02020603050405020304" pitchFamily="18" charset="0"/>
              </a:rPr>
              <a:t> &gt;= 10000</a:t>
            </a:r>
          </a:p>
        </p:txBody>
      </p:sp>
      <p:sp>
        <p:nvSpPr>
          <p:cNvPr id="8" name="Hexagon 7"/>
          <p:cNvSpPr/>
          <p:nvPr/>
        </p:nvSpPr>
        <p:spPr>
          <a:xfrm>
            <a:off x="611560" y="580072"/>
            <a:ext cx="3084140" cy="61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a:effectLst/>
                <a:ea typeface="Calibri" panose="020F0502020204030204" pitchFamily="34" charset="0"/>
                <a:cs typeface="Times New Roman" panose="02020603050405020304" pitchFamily="18" charset="0"/>
              </a:rPr>
              <a:t>double </a:t>
            </a: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 0.0</a:t>
            </a:r>
          </a:p>
        </p:txBody>
      </p:sp>
      <p:sp>
        <p:nvSpPr>
          <p:cNvPr id="16" name="Rectangle 15"/>
          <p:cNvSpPr/>
          <p:nvPr/>
        </p:nvSpPr>
        <p:spPr>
          <a:xfrm>
            <a:off x="899592" y="6119674"/>
            <a:ext cx="2488302" cy="621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0.00</a:t>
            </a:r>
            <a:endParaRPr lang="en-US" dirty="0">
              <a:effectLst/>
              <a:ea typeface="Calibri" panose="020F0502020204030204" pitchFamily="34" charset="0"/>
              <a:cs typeface="Times New Roman" panose="02020603050405020304" pitchFamily="18" charset="0"/>
            </a:endParaRPr>
          </a:p>
        </p:txBody>
      </p:sp>
      <p:cxnSp>
        <p:nvCxnSpPr>
          <p:cNvPr id="30" name="Straight Arrow Connector 29"/>
          <p:cNvCxnSpPr/>
          <p:nvPr/>
        </p:nvCxnSpPr>
        <p:spPr>
          <a:xfrm>
            <a:off x="2151534" y="0"/>
            <a:ext cx="0" cy="5800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Diamond 42"/>
          <p:cNvSpPr/>
          <p:nvPr/>
        </p:nvSpPr>
        <p:spPr>
          <a:xfrm>
            <a:off x="819685" y="3140968"/>
            <a:ext cx="2679494" cy="10350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salesTotal</a:t>
            </a:r>
            <a:r>
              <a:rPr lang="en-US" dirty="0">
                <a:effectLst/>
                <a:ea typeface="Calibri" panose="020F0502020204030204" pitchFamily="34" charset="0"/>
                <a:cs typeface="Times New Roman" panose="02020603050405020304" pitchFamily="18" charset="0"/>
              </a:rPr>
              <a:t> &gt;= </a:t>
            </a:r>
            <a:r>
              <a:rPr lang="en-US" dirty="0" smtClean="0">
                <a:effectLst/>
                <a:ea typeface="Calibri" panose="020F0502020204030204" pitchFamily="34" charset="0"/>
                <a:cs typeface="Times New Roman" panose="02020603050405020304" pitchFamily="18" charset="0"/>
              </a:rPr>
              <a:t>5000</a:t>
            </a:r>
            <a:endParaRPr lang="en-US" dirty="0">
              <a:effectLst/>
              <a:ea typeface="Calibri" panose="020F0502020204030204" pitchFamily="34" charset="0"/>
              <a:cs typeface="Times New Roman" panose="02020603050405020304" pitchFamily="18" charset="0"/>
            </a:endParaRPr>
          </a:p>
        </p:txBody>
      </p:sp>
      <p:sp>
        <p:nvSpPr>
          <p:cNvPr id="45" name="Diamond 44"/>
          <p:cNvSpPr/>
          <p:nvPr/>
        </p:nvSpPr>
        <p:spPr>
          <a:xfrm>
            <a:off x="812386" y="4653136"/>
            <a:ext cx="2679494" cy="10350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salesTotal</a:t>
            </a:r>
            <a:r>
              <a:rPr lang="en-US" dirty="0">
                <a:effectLst/>
                <a:ea typeface="Calibri" panose="020F0502020204030204" pitchFamily="34" charset="0"/>
                <a:cs typeface="Times New Roman" panose="02020603050405020304" pitchFamily="18" charset="0"/>
              </a:rPr>
              <a:t> &gt;= </a:t>
            </a:r>
            <a:r>
              <a:rPr lang="en-US" dirty="0">
                <a:ea typeface="Calibri" panose="020F0502020204030204" pitchFamily="34" charset="0"/>
                <a:cs typeface="Times New Roman" panose="02020603050405020304" pitchFamily="18" charset="0"/>
              </a:rPr>
              <a:t>1</a:t>
            </a:r>
            <a:r>
              <a:rPr lang="en-US" dirty="0" smtClean="0">
                <a:effectLst/>
                <a:ea typeface="Calibri" panose="020F0502020204030204" pitchFamily="34" charset="0"/>
                <a:cs typeface="Times New Roman" panose="02020603050405020304" pitchFamily="18" charset="0"/>
              </a:rPr>
              <a:t>000</a:t>
            </a:r>
            <a:endParaRPr lang="en-US" dirty="0">
              <a:effectLst/>
              <a:ea typeface="Calibri" panose="020F0502020204030204" pitchFamily="34" charset="0"/>
              <a:cs typeface="Times New Roman" panose="02020603050405020304" pitchFamily="18" charset="0"/>
            </a:endParaRPr>
          </a:p>
        </p:txBody>
      </p:sp>
      <p:cxnSp>
        <p:nvCxnSpPr>
          <p:cNvPr id="47" name="Straight Arrow Connector 46"/>
          <p:cNvCxnSpPr>
            <a:endCxn id="7" idx="0"/>
          </p:cNvCxnSpPr>
          <p:nvPr/>
        </p:nvCxnSpPr>
        <p:spPr>
          <a:xfrm flipH="1">
            <a:off x="2148209" y="1196751"/>
            <a:ext cx="3326" cy="4320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144883" y="2672252"/>
            <a:ext cx="3326" cy="4320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159432" y="4184420"/>
            <a:ext cx="3326" cy="4320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156106" y="5664568"/>
            <a:ext cx="3326" cy="4320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2"/>
          <p:cNvSpPr txBox="1">
            <a:spLocks noChangeArrowheads="1"/>
          </p:cNvSpPr>
          <p:nvPr/>
        </p:nvSpPr>
        <p:spPr bwMode="auto">
          <a:xfrm>
            <a:off x="3531869" y="1598942"/>
            <a:ext cx="608945" cy="3401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 Box 2"/>
          <p:cNvSpPr txBox="1">
            <a:spLocks noChangeArrowheads="1"/>
          </p:cNvSpPr>
          <p:nvPr/>
        </p:nvSpPr>
        <p:spPr bwMode="auto">
          <a:xfrm>
            <a:off x="3530423" y="3082192"/>
            <a:ext cx="608945" cy="3401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2"/>
          <p:cNvSpPr txBox="1">
            <a:spLocks noChangeArrowheads="1"/>
          </p:cNvSpPr>
          <p:nvPr/>
        </p:nvSpPr>
        <p:spPr bwMode="auto">
          <a:xfrm>
            <a:off x="3530423" y="4653136"/>
            <a:ext cx="608945" cy="3401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
          <p:cNvSpPr txBox="1">
            <a:spLocks noChangeArrowheads="1"/>
          </p:cNvSpPr>
          <p:nvPr/>
        </p:nvSpPr>
        <p:spPr bwMode="auto">
          <a:xfrm>
            <a:off x="2176327" y="1277150"/>
            <a:ext cx="451458" cy="3401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
          <p:cNvSpPr txBox="1">
            <a:spLocks noChangeArrowheads="1"/>
          </p:cNvSpPr>
          <p:nvPr/>
        </p:nvSpPr>
        <p:spPr bwMode="auto">
          <a:xfrm>
            <a:off x="2176327" y="2698004"/>
            <a:ext cx="451458" cy="3401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 Box 2"/>
          <p:cNvSpPr txBox="1">
            <a:spLocks noChangeArrowheads="1"/>
          </p:cNvSpPr>
          <p:nvPr/>
        </p:nvSpPr>
        <p:spPr bwMode="auto">
          <a:xfrm>
            <a:off x="2176327" y="4227270"/>
            <a:ext cx="451458" cy="3401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2"/>
          <p:cNvSpPr txBox="1">
            <a:spLocks noChangeArrowheads="1"/>
          </p:cNvSpPr>
          <p:nvPr/>
        </p:nvSpPr>
        <p:spPr bwMode="auto">
          <a:xfrm>
            <a:off x="2196329" y="5664568"/>
            <a:ext cx="451458" cy="3401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Rectangle 58"/>
          <p:cNvSpPr/>
          <p:nvPr/>
        </p:nvSpPr>
        <p:spPr>
          <a:xfrm>
            <a:off x="4411162" y="1835478"/>
            <a:ext cx="2488302" cy="621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0.00</a:t>
            </a:r>
            <a:endParaRPr lang="en-US" dirty="0">
              <a:effectLst/>
              <a:ea typeface="Calibri" panose="020F0502020204030204" pitchFamily="34" charset="0"/>
              <a:cs typeface="Times New Roman" panose="02020603050405020304" pitchFamily="18" charset="0"/>
            </a:endParaRPr>
          </a:p>
        </p:txBody>
      </p:sp>
      <p:sp>
        <p:nvSpPr>
          <p:cNvPr id="60" name="Rectangle 59"/>
          <p:cNvSpPr/>
          <p:nvPr/>
        </p:nvSpPr>
        <p:spPr>
          <a:xfrm>
            <a:off x="4411162" y="3347646"/>
            <a:ext cx="2488302" cy="621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0.00</a:t>
            </a:r>
            <a:endParaRPr lang="en-US" dirty="0">
              <a:effectLst/>
              <a:ea typeface="Calibri" panose="020F0502020204030204" pitchFamily="34" charset="0"/>
              <a:cs typeface="Times New Roman" panose="02020603050405020304" pitchFamily="18" charset="0"/>
            </a:endParaRPr>
          </a:p>
        </p:txBody>
      </p:sp>
      <p:sp>
        <p:nvSpPr>
          <p:cNvPr id="61" name="Rectangle 60"/>
          <p:cNvSpPr/>
          <p:nvPr/>
        </p:nvSpPr>
        <p:spPr>
          <a:xfrm>
            <a:off x="4388607" y="4859814"/>
            <a:ext cx="2488302" cy="621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0.00</a:t>
            </a:r>
            <a:endParaRPr lang="en-US" dirty="0">
              <a:effectLst/>
              <a:ea typeface="Calibri" panose="020F0502020204030204" pitchFamily="34" charset="0"/>
              <a:cs typeface="Times New Roman" panose="02020603050405020304" pitchFamily="18" charset="0"/>
            </a:endParaRPr>
          </a:p>
        </p:txBody>
      </p:sp>
      <p:cxnSp>
        <p:nvCxnSpPr>
          <p:cNvPr id="63" name="Straight Arrow Connector 62"/>
          <p:cNvCxnSpPr>
            <a:stCxn id="7" idx="3"/>
            <a:endCxn id="59" idx="1"/>
          </p:cNvCxnSpPr>
          <p:nvPr/>
        </p:nvCxnSpPr>
        <p:spPr>
          <a:xfrm>
            <a:off x="3507078" y="2146325"/>
            <a:ext cx="9040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491880" y="3658493"/>
            <a:ext cx="9040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484523" y="5157260"/>
            <a:ext cx="9040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9" idx="3"/>
          </p:cNvCxnSpPr>
          <p:nvPr/>
        </p:nvCxnSpPr>
        <p:spPr>
          <a:xfrm>
            <a:off x="6899464" y="2146325"/>
            <a:ext cx="7688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99464" y="3658493"/>
            <a:ext cx="7688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76909" y="5144197"/>
            <a:ext cx="7688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645789" y="2146325"/>
            <a:ext cx="22556" cy="43790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387894" y="6358513"/>
            <a:ext cx="1976194" cy="228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64088" y="6381328"/>
            <a:ext cx="0" cy="4046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5364088" y="6525344"/>
            <a:ext cx="2304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Text Box 2"/>
          <p:cNvSpPr txBox="1">
            <a:spLocks noChangeArrowheads="1"/>
          </p:cNvSpPr>
          <p:nvPr/>
        </p:nvSpPr>
        <p:spPr bwMode="auto">
          <a:xfrm>
            <a:off x="3851920" y="333978"/>
            <a:ext cx="4392489" cy="1040447"/>
          </a:xfrm>
          <a:prstGeom prst="rect">
            <a:avLst/>
          </a:prstGeom>
          <a:noFill/>
          <a:ln w="9525">
            <a:noFill/>
            <a:miter lim="800000"/>
            <a:headEnd/>
            <a:tailEnd/>
          </a:ln>
        </p:spPr>
        <p:txBody>
          <a:bodyPr rot="0" vert="horz" wrap="square" lIns="91440" tIns="45720" rIns="91440" bIns="45720" anchor="t" anchorCtr="0">
            <a:noAutofit/>
          </a:bodyPr>
          <a:lstStyle/>
          <a:p>
            <a:r>
              <a:rPr lang="en-PH" sz="2400" dirty="0">
                <a:solidFill>
                  <a:schemeClr val="bg1"/>
                </a:solidFill>
              </a:rPr>
              <a:t>Fig. 5.4: Flow Sequence for Else - If Statement</a:t>
            </a:r>
            <a:endParaRPr lang="en-US" sz="2400" dirty="0">
              <a:solidFill>
                <a:schemeClr val="bg1"/>
              </a:solidFill>
            </a:endParaRPr>
          </a:p>
        </p:txBody>
      </p:sp>
    </p:spTree>
    <p:extLst>
      <p:ext uri="{BB962C8B-B14F-4D97-AF65-F5344CB8AC3E}">
        <p14:creationId xmlns:p14="http://schemas.microsoft.com/office/powerpoint/2010/main" val="233248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6064" y="476672"/>
            <a:ext cx="6916216" cy="1368152"/>
          </a:xfrm>
        </p:spPr>
        <p:txBody>
          <a:bodyPr/>
          <a:lstStyle/>
          <a:p>
            <a:r>
              <a:rPr lang="en-PH" dirty="0">
                <a:effectLst/>
                <a:latin typeface="Arial" panose="020B0604020202020204" pitchFamily="34" charset="0"/>
              </a:rPr>
              <a:t>In This Chapter you will </a:t>
            </a:r>
            <a:r>
              <a:rPr lang="en-PH" dirty="0"/>
              <a:t>be able </a:t>
            </a:r>
            <a:r>
              <a:rPr lang="en-PH" dirty="0" smtClean="0"/>
              <a:t>to:</a:t>
            </a:r>
            <a:endParaRPr lang="uk-UA" dirty="0"/>
          </a:p>
        </p:txBody>
      </p:sp>
      <p:sp>
        <p:nvSpPr>
          <p:cNvPr id="36867" name="Rectangle 3"/>
          <p:cNvSpPr>
            <a:spLocks noGrp="1" noChangeArrowheads="1"/>
          </p:cNvSpPr>
          <p:nvPr>
            <p:ph type="body" idx="1"/>
          </p:nvPr>
        </p:nvSpPr>
        <p:spPr>
          <a:xfrm>
            <a:off x="179512" y="1988889"/>
            <a:ext cx="7488832" cy="3384327"/>
          </a:xfrm>
        </p:spPr>
        <p:txBody>
          <a:bodyPr/>
          <a:lstStyle/>
          <a:p>
            <a:pPr lvl="0"/>
            <a:r>
              <a:rPr lang="en-PH" dirty="0"/>
              <a:t>Know Java Programming Control Structures</a:t>
            </a:r>
            <a:endParaRPr lang="en-US" dirty="0"/>
          </a:p>
          <a:p>
            <a:pPr lvl="0"/>
            <a:r>
              <a:rPr lang="en-PH" dirty="0"/>
              <a:t>Understand the Difference between a looping constructs and branching Statements</a:t>
            </a:r>
            <a:endParaRPr lang="en-US" dirty="0"/>
          </a:p>
          <a:p>
            <a:pPr lvl="0"/>
            <a:r>
              <a:rPr lang="en-PH" dirty="0"/>
              <a:t>Realize the importance of Control Structures in creating programs</a:t>
            </a:r>
            <a:endParaRPr lang="en-US" dirty="0"/>
          </a:p>
          <a:p>
            <a:pPr lvl="0"/>
            <a:r>
              <a:rPr lang="en-PH" dirty="0"/>
              <a:t>Create program using Java Control Structures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6985000" cy="508000"/>
          </a:xfrm>
        </p:spPr>
        <p:txBody>
          <a:bodyPr/>
          <a:lstStyle/>
          <a:p>
            <a:r>
              <a:rPr lang="en-PH" dirty="0"/>
              <a:t>Using the ! operator</a:t>
            </a:r>
            <a:endParaRPr lang="en-US" dirty="0"/>
          </a:p>
        </p:txBody>
      </p:sp>
      <p:sp>
        <p:nvSpPr>
          <p:cNvPr id="3" name="Content Placeholder 2"/>
          <p:cNvSpPr>
            <a:spLocks noGrp="1"/>
          </p:cNvSpPr>
          <p:nvPr>
            <p:ph idx="1"/>
          </p:nvPr>
        </p:nvSpPr>
        <p:spPr>
          <a:xfrm>
            <a:off x="107504" y="1052736"/>
            <a:ext cx="8424936" cy="5328592"/>
          </a:xfrm>
        </p:spPr>
        <p:txBody>
          <a:bodyPr/>
          <a:lstStyle/>
          <a:p>
            <a:r>
              <a:rPr lang="en-PH" sz="3200" dirty="0"/>
              <a:t>The simplest of the logical operators is Not (!). Technically, it’s a unary prefix operator, which means that you use it with one operand, and you code it immediately in front of that operand.</a:t>
            </a:r>
            <a:endParaRPr lang="en-US" sz="3200" dirty="0"/>
          </a:p>
          <a:p>
            <a:pPr marL="0" indent="0">
              <a:buNone/>
            </a:pPr>
            <a:r>
              <a:rPr lang="en-PH" sz="3200" dirty="0"/>
              <a:t> </a:t>
            </a:r>
            <a:endParaRPr lang="en-US" sz="3200" dirty="0"/>
          </a:p>
          <a:p>
            <a:r>
              <a:rPr lang="en-PH" sz="3200" dirty="0"/>
              <a:t>The Not operator reverses the value of a boolean expression. Thus, if the expression is true, not changes it to false. If the expression is false, not changes it to true.</a:t>
            </a:r>
            <a:endParaRPr lang="en-US" sz="3200" dirty="0"/>
          </a:p>
        </p:txBody>
      </p:sp>
    </p:spTree>
    <p:extLst>
      <p:ext uri="{BB962C8B-B14F-4D97-AF65-F5344CB8AC3E}">
        <p14:creationId xmlns:p14="http://schemas.microsoft.com/office/powerpoint/2010/main" val="395393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Example</a:t>
            </a:r>
            <a:endParaRPr lang="en-US" dirty="0"/>
          </a:p>
        </p:txBody>
      </p:sp>
      <p:sp>
        <p:nvSpPr>
          <p:cNvPr id="3" name="Content Placeholder 2"/>
          <p:cNvSpPr>
            <a:spLocks noGrp="1"/>
          </p:cNvSpPr>
          <p:nvPr>
            <p:ph idx="1"/>
          </p:nvPr>
        </p:nvSpPr>
        <p:spPr>
          <a:xfrm>
            <a:off x="528214" y="1916832"/>
            <a:ext cx="6696744" cy="2376264"/>
          </a:xfrm>
        </p:spPr>
        <p:txBody>
          <a:bodyPr/>
          <a:lstStyle/>
          <a:p>
            <a:pPr marL="0" indent="0">
              <a:buNone/>
            </a:pPr>
            <a:r>
              <a:rPr lang="en-PH" sz="3600" dirty="0" smtClean="0"/>
              <a:t> double </a:t>
            </a:r>
            <a:r>
              <a:rPr lang="en-PH" sz="3600" dirty="0" err="1"/>
              <a:t>commissionRate</a:t>
            </a:r>
            <a:r>
              <a:rPr lang="en-PH" sz="3600" dirty="0"/>
              <a:t> = 0.0;</a:t>
            </a:r>
            <a:endParaRPr lang="en-US" sz="3600" dirty="0"/>
          </a:p>
          <a:p>
            <a:pPr marL="0" indent="0">
              <a:buNone/>
            </a:pPr>
            <a:r>
              <a:rPr lang="en-PH" sz="3600" dirty="0" smtClean="0"/>
              <a:t> if </a:t>
            </a:r>
            <a:r>
              <a:rPr lang="en-PH" sz="3600" dirty="0"/>
              <a:t>(!(</a:t>
            </a:r>
            <a:r>
              <a:rPr lang="en-PH" sz="3600" dirty="0" err="1"/>
              <a:t>salesTotal</a:t>
            </a:r>
            <a:r>
              <a:rPr lang="en-PH" sz="3600" dirty="0"/>
              <a:t> &gt; 10000.0) )</a:t>
            </a:r>
            <a:endParaRPr lang="en-US" sz="3600" dirty="0"/>
          </a:p>
          <a:p>
            <a:pPr marL="0" indent="0">
              <a:buNone/>
            </a:pPr>
            <a:r>
              <a:rPr lang="en-PH" sz="3600" dirty="0" smtClean="0"/>
              <a:t>	</a:t>
            </a:r>
            <a:r>
              <a:rPr lang="en-PH" sz="3600" dirty="0" err="1" smtClean="0"/>
              <a:t>commissionRate</a:t>
            </a:r>
            <a:r>
              <a:rPr lang="en-PH" sz="3600" dirty="0" smtClean="0"/>
              <a:t> </a:t>
            </a:r>
            <a:r>
              <a:rPr lang="en-PH" sz="3600" dirty="0"/>
              <a:t>= 0.05;</a:t>
            </a:r>
            <a:endParaRPr lang="en-US" sz="3600" dirty="0"/>
          </a:p>
        </p:txBody>
      </p:sp>
    </p:spTree>
    <p:extLst>
      <p:ext uri="{BB962C8B-B14F-4D97-AF65-F5344CB8AC3E}">
        <p14:creationId xmlns:p14="http://schemas.microsoft.com/office/powerpoint/2010/main" val="146936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The &amp; and &amp;&amp; operators</a:t>
            </a:r>
            <a:endParaRPr lang="en-US" dirty="0"/>
          </a:p>
        </p:txBody>
      </p:sp>
      <p:sp>
        <p:nvSpPr>
          <p:cNvPr id="3" name="Content Placeholder 2"/>
          <p:cNvSpPr>
            <a:spLocks noGrp="1"/>
          </p:cNvSpPr>
          <p:nvPr>
            <p:ph idx="1"/>
          </p:nvPr>
        </p:nvSpPr>
        <p:spPr>
          <a:xfrm>
            <a:off x="251520" y="1340768"/>
            <a:ext cx="7848922" cy="5040560"/>
          </a:xfrm>
        </p:spPr>
        <p:txBody>
          <a:bodyPr/>
          <a:lstStyle/>
          <a:p>
            <a:r>
              <a:rPr lang="en-PH" sz="3600" dirty="0"/>
              <a:t>The &amp; and &amp;&amp; operators combine two boolean expressions and return true only if both expressions are true. This type of operation is called an AND operation, because the first expression and the second expression must be true for the AND operator to return true.</a:t>
            </a:r>
            <a:endParaRPr lang="en-US" sz="3600" dirty="0"/>
          </a:p>
        </p:txBody>
      </p:sp>
    </p:spTree>
    <p:extLst>
      <p:ext uri="{BB962C8B-B14F-4D97-AF65-F5344CB8AC3E}">
        <p14:creationId xmlns:p14="http://schemas.microsoft.com/office/powerpoint/2010/main" val="19166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192688"/>
          </a:xfrm>
        </p:spPr>
        <p:txBody>
          <a:bodyPr/>
          <a:lstStyle/>
          <a:p>
            <a:pPr marL="0" indent="0">
              <a:buNone/>
            </a:pPr>
            <a:r>
              <a:rPr lang="en-PH" sz="3200" dirty="0"/>
              <a:t>Suppose that the sales commission rate should be 2.5% if the sales class is 1 and the sales total is $10,000 or more. You could perform this test with two separate if statements (as I did earlier in this chapter), or you could combine the tests into one if statement:</a:t>
            </a:r>
            <a:endParaRPr lang="en-US" sz="3200" dirty="0"/>
          </a:p>
          <a:p>
            <a:pPr marL="0" indent="0">
              <a:buNone/>
            </a:pPr>
            <a:r>
              <a:rPr lang="en-PH" sz="3200" dirty="0"/>
              <a:t> </a:t>
            </a:r>
            <a:endParaRPr lang="en-US" sz="3200" dirty="0"/>
          </a:p>
          <a:p>
            <a:pPr marL="0" indent="0">
              <a:buNone/>
            </a:pPr>
            <a:r>
              <a:rPr lang="en-PH" sz="3200" dirty="0"/>
              <a:t>if ((</a:t>
            </a:r>
            <a:r>
              <a:rPr lang="en-PH" sz="3200" dirty="0" err="1"/>
              <a:t>salesClass</a:t>
            </a:r>
            <a:r>
              <a:rPr lang="en-PH" sz="3200" dirty="0"/>
              <a:t> == 1) &amp; (</a:t>
            </a:r>
            <a:r>
              <a:rPr lang="en-PH" sz="3200" dirty="0" err="1"/>
              <a:t>salesTotal</a:t>
            </a:r>
            <a:r>
              <a:rPr lang="en-PH" sz="3200" dirty="0"/>
              <a:t> &gt;= 10000.0)) </a:t>
            </a:r>
            <a:endParaRPr lang="en-US" sz="3200" dirty="0"/>
          </a:p>
          <a:p>
            <a:pPr marL="0" indent="0">
              <a:buNone/>
            </a:pPr>
            <a:r>
              <a:rPr lang="en-PH" sz="3200" dirty="0" smtClean="0"/>
              <a:t>	</a:t>
            </a:r>
            <a:r>
              <a:rPr lang="en-PH" sz="3200" dirty="0" err="1" smtClean="0"/>
              <a:t>commissionRate</a:t>
            </a:r>
            <a:r>
              <a:rPr lang="en-PH" sz="3200" dirty="0" smtClean="0"/>
              <a:t> </a:t>
            </a:r>
            <a:r>
              <a:rPr lang="en-PH" sz="3200" dirty="0"/>
              <a:t>= 0.025;</a:t>
            </a:r>
            <a:endParaRPr lang="en-US" sz="3200" dirty="0"/>
          </a:p>
        </p:txBody>
      </p:sp>
    </p:spTree>
    <p:extLst>
      <p:ext uri="{BB962C8B-B14F-4D97-AF65-F5344CB8AC3E}">
        <p14:creationId xmlns:p14="http://schemas.microsoft.com/office/powerpoint/2010/main" val="99922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7848922" cy="5400600"/>
          </a:xfrm>
        </p:spPr>
        <p:txBody>
          <a:bodyPr/>
          <a:lstStyle/>
          <a:p>
            <a:r>
              <a:rPr lang="en-PH" sz="3600" dirty="0" smtClean="0"/>
              <a:t>In previous slide, the expressions</a:t>
            </a:r>
          </a:p>
          <a:p>
            <a:r>
              <a:rPr lang="en-PH" sz="3600" dirty="0" smtClean="0"/>
              <a:t> </a:t>
            </a:r>
            <a:r>
              <a:rPr lang="en-PH" sz="3600" dirty="0"/>
              <a:t>(</a:t>
            </a:r>
            <a:r>
              <a:rPr lang="en-PH" sz="3600" dirty="0" err="1"/>
              <a:t>salesClass</a:t>
            </a:r>
            <a:r>
              <a:rPr lang="en-PH" sz="3600" dirty="0"/>
              <a:t> == 1) and (</a:t>
            </a:r>
            <a:r>
              <a:rPr lang="en-PH" sz="3600" dirty="0" err="1"/>
              <a:t>salesTotal</a:t>
            </a:r>
            <a:r>
              <a:rPr lang="en-PH" sz="3600" dirty="0"/>
              <a:t> &gt;= 10000.0) are evaluated separately. Then the &amp; operator compares the results. If they are both true, the &amp; operator returns true. If one is false or both are false, the &amp; operator returns false.</a:t>
            </a:r>
            <a:endParaRPr lang="en-US" sz="3600" dirty="0"/>
          </a:p>
        </p:txBody>
      </p:sp>
    </p:spTree>
    <p:extLst>
      <p:ext uri="{BB962C8B-B14F-4D97-AF65-F5344CB8AC3E}">
        <p14:creationId xmlns:p14="http://schemas.microsoft.com/office/powerpoint/2010/main" val="107821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Note:</a:t>
            </a:r>
            <a:endParaRPr lang="en-US" dirty="0"/>
          </a:p>
        </p:txBody>
      </p:sp>
      <p:sp>
        <p:nvSpPr>
          <p:cNvPr id="3" name="Content Placeholder 2"/>
          <p:cNvSpPr>
            <a:spLocks noGrp="1"/>
          </p:cNvSpPr>
          <p:nvPr>
            <p:ph idx="1"/>
          </p:nvPr>
        </p:nvSpPr>
        <p:spPr>
          <a:xfrm>
            <a:off x="251520" y="1340768"/>
            <a:ext cx="7848922" cy="5040560"/>
          </a:xfrm>
        </p:spPr>
        <p:txBody>
          <a:bodyPr/>
          <a:lstStyle/>
          <a:p>
            <a:pPr marL="0" indent="0">
              <a:buNone/>
            </a:pPr>
            <a:r>
              <a:rPr lang="en-PH" sz="3600" dirty="0" smtClean="0"/>
              <a:t>The </a:t>
            </a:r>
            <a:r>
              <a:rPr lang="en-PH" sz="3600" dirty="0"/>
              <a:t>use of parenthesis in enclosing both conditional statements is important for the &amp; operator be able to determine where the first conditional expression ends and the second conditional expression begins.</a:t>
            </a:r>
            <a:endParaRPr lang="en-US" sz="3600" dirty="0"/>
          </a:p>
        </p:txBody>
      </p:sp>
    </p:spTree>
    <p:extLst>
      <p:ext uri="{BB962C8B-B14F-4D97-AF65-F5344CB8AC3E}">
        <p14:creationId xmlns:p14="http://schemas.microsoft.com/office/powerpoint/2010/main" val="115828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The | and || operators</a:t>
            </a:r>
            <a:endParaRPr lang="en-US" dirty="0"/>
          </a:p>
        </p:txBody>
      </p:sp>
      <p:sp>
        <p:nvSpPr>
          <p:cNvPr id="3" name="Content Placeholder 2"/>
          <p:cNvSpPr>
            <a:spLocks noGrp="1"/>
          </p:cNvSpPr>
          <p:nvPr>
            <p:ph idx="1"/>
          </p:nvPr>
        </p:nvSpPr>
        <p:spPr>
          <a:xfrm>
            <a:off x="251520" y="1340768"/>
            <a:ext cx="7848922" cy="5040560"/>
          </a:xfrm>
        </p:spPr>
        <p:txBody>
          <a:bodyPr/>
          <a:lstStyle/>
          <a:p>
            <a:pPr marL="0" indent="0">
              <a:buNone/>
            </a:pPr>
            <a:r>
              <a:rPr lang="en-PH" sz="3600" dirty="0"/>
              <a:t>The | and || operators are called OR operators because they return true if the first expression is true or if the second expression is true. They also return true if both expressions are true. </a:t>
            </a:r>
            <a:endParaRPr lang="en-US" sz="3600" dirty="0"/>
          </a:p>
        </p:txBody>
      </p:sp>
    </p:spTree>
    <p:extLst>
      <p:ext uri="{BB962C8B-B14F-4D97-AF65-F5344CB8AC3E}">
        <p14:creationId xmlns:p14="http://schemas.microsoft.com/office/powerpoint/2010/main" val="3031814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smtClean="0"/>
              <a:t>Example </a:t>
            </a:r>
            <a:endParaRPr lang="en-US" dirty="0"/>
          </a:p>
        </p:txBody>
      </p:sp>
      <p:sp>
        <p:nvSpPr>
          <p:cNvPr id="3" name="Content Placeholder 2"/>
          <p:cNvSpPr>
            <a:spLocks noGrp="1"/>
          </p:cNvSpPr>
          <p:nvPr>
            <p:ph idx="1"/>
          </p:nvPr>
        </p:nvSpPr>
        <p:spPr>
          <a:xfrm>
            <a:off x="276672" y="1844824"/>
            <a:ext cx="8892480" cy="1728192"/>
          </a:xfrm>
        </p:spPr>
        <p:txBody>
          <a:bodyPr/>
          <a:lstStyle/>
          <a:p>
            <a:pPr marL="0" indent="0">
              <a:buNone/>
            </a:pPr>
            <a:r>
              <a:rPr lang="en-PH" sz="3400" dirty="0"/>
              <a:t>if ((</a:t>
            </a:r>
            <a:r>
              <a:rPr lang="en-PH" sz="3400" dirty="0" err="1"/>
              <a:t>salesTotal</a:t>
            </a:r>
            <a:r>
              <a:rPr lang="en-PH" sz="3400" dirty="0"/>
              <a:t> &lt; 1000.0) | (</a:t>
            </a:r>
            <a:r>
              <a:rPr lang="en-PH" sz="3400" dirty="0" err="1"/>
              <a:t>salesClass</a:t>
            </a:r>
            <a:r>
              <a:rPr lang="en-PH" sz="3400" dirty="0"/>
              <a:t> == 3)) </a:t>
            </a:r>
            <a:endParaRPr lang="en-US" sz="3400" dirty="0"/>
          </a:p>
          <a:p>
            <a:pPr marL="0" indent="0">
              <a:buNone/>
            </a:pPr>
            <a:r>
              <a:rPr lang="en-PH" sz="3600" dirty="0" smtClean="0"/>
              <a:t>	</a:t>
            </a:r>
            <a:r>
              <a:rPr lang="en-PH" sz="3600" dirty="0" err="1" smtClean="0"/>
              <a:t>commissionRate</a:t>
            </a:r>
            <a:r>
              <a:rPr lang="en-PH" sz="3600" dirty="0" smtClean="0"/>
              <a:t> </a:t>
            </a:r>
            <a:r>
              <a:rPr lang="en-PH" sz="3600" dirty="0"/>
              <a:t>= 0.0;</a:t>
            </a:r>
            <a:endParaRPr lang="en-US" sz="3600" dirty="0"/>
          </a:p>
        </p:txBody>
      </p:sp>
    </p:spTree>
    <p:extLst>
      <p:ext uri="{BB962C8B-B14F-4D97-AF65-F5344CB8AC3E}">
        <p14:creationId xmlns:p14="http://schemas.microsoft.com/office/powerpoint/2010/main" val="6689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7848922" cy="5040560"/>
          </a:xfrm>
        </p:spPr>
        <p:txBody>
          <a:bodyPr/>
          <a:lstStyle/>
          <a:p>
            <a:pPr marL="0" indent="0">
              <a:buNone/>
            </a:pPr>
            <a:r>
              <a:rPr lang="en-PH" sz="3600" dirty="0"/>
              <a:t>To evaluate the expression for this if statement, Java first evaluates the expressions on either side of the | operator. Then, if at least one of these expressions is true, the whole expression is true. Otherwise the expression is false.</a:t>
            </a:r>
            <a:endParaRPr lang="en-US" sz="3600" dirty="0"/>
          </a:p>
        </p:txBody>
      </p:sp>
    </p:spTree>
    <p:extLst>
      <p:ext uri="{BB962C8B-B14F-4D97-AF65-F5344CB8AC3E}">
        <p14:creationId xmlns:p14="http://schemas.microsoft.com/office/powerpoint/2010/main" val="3495903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The ^ operator</a:t>
            </a:r>
            <a:endParaRPr lang="en-US" dirty="0"/>
          </a:p>
        </p:txBody>
      </p:sp>
      <p:sp>
        <p:nvSpPr>
          <p:cNvPr id="3" name="Content Placeholder 2"/>
          <p:cNvSpPr>
            <a:spLocks noGrp="1"/>
          </p:cNvSpPr>
          <p:nvPr>
            <p:ph idx="1"/>
          </p:nvPr>
        </p:nvSpPr>
        <p:spPr>
          <a:xfrm>
            <a:off x="251520" y="1124744"/>
            <a:ext cx="7848922" cy="5040560"/>
          </a:xfrm>
        </p:spPr>
        <p:txBody>
          <a:bodyPr/>
          <a:lstStyle/>
          <a:p>
            <a:r>
              <a:rPr lang="en-PH" sz="3600" dirty="0"/>
              <a:t>The ^ operator performs what in the world of logic is known as an Exclusive OR, commonly abbreviated as XOR. It returns true if one — and only one — of the two subexpressions is true. If both expressions are true, or if both expressions are false, the ^ operator returns false</a:t>
            </a:r>
            <a:endParaRPr lang="en-US" sz="3600" dirty="0"/>
          </a:p>
        </p:txBody>
      </p:sp>
    </p:spTree>
    <p:extLst>
      <p:ext uri="{BB962C8B-B14F-4D97-AF65-F5344CB8AC3E}">
        <p14:creationId xmlns:p14="http://schemas.microsoft.com/office/powerpoint/2010/main" val="137817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Java if Statements</a:t>
            </a:r>
            <a:endParaRPr lang="en-US" dirty="0"/>
          </a:p>
        </p:txBody>
      </p:sp>
      <p:sp>
        <p:nvSpPr>
          <p:cNvPr id="3" name="Content Placeholder 2"/>
          <p:cNvSpPr>
            <a:spLocks noGrp="1"/>
          </p:cNvSpPr>
          <p:nvPr>
            <p:ph idx="1"/>
          </p:nvPr>
        </p:nvSpPr>
        <p:spPr>
          <a:xfrm>
            <a:off x="251520" y="1340768"/>
            <a:ext cx="7848922" cy="5040560"/>
          </a:xfrm>
        </p:spPr>
        <p:txBody>
          <a:bodyPr/>
          <a:lstStyle/>
          <a:p>
            <a:pPr marL="0" indent="0">
              <a:buNone/>
            </a:pPr>
            <a:r>
              <a:rPr lang="en-PH" sz="3200" dirty="0"/>
              <a:t>When you are writing computer programs, you are constantly hitting forks in roads. Did the user correctly type the password? If yes, let the user work; if no, kick the bum out. So, the Java programming language needs a way of making a program branch in one of two directions. Fortunately, the language has a way: It is called an “</a:t>
            </a:r>
            <a:r>
              <a:rPr lang="en-PH" sz="3200" b="1" i="1" dirty="0"/>
              <a:t>if statement.</a:t>
            </a:r>
            <a:r>
              <a:rPr lang="en-PH" sz="3200" dirty="0"/>
              <a:t>”</a:t>
            </a:r>
            <a:endParaRPr lang="en-US" sz="3200" dirty="0"/>
          </a:p>
        </p:txBody>
      </p:sp>
    </p:spTree>
    <p:extLst>
      <p:ext uri="{BB962C8B-B14F-4D97-AF65-F5344CB8AC3E}">
        <p14:creationId xmlns:p14="http://schemas.microsoft.com/office/powerpoint/2010/main" val="4229982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smtClean="0"/>
              <a:t>Example</a:t>
            </a:r>
            <a:endParaRPr lang="en-US" dirty="0"/>
          </a:p>
        </p:txBody>
      </p:sp>
      <p:sp>
        <p:nvSpPr>
          <p:cNvPr id="3" name="Content Placeholder 2"/>
          <p:cNvSpPr>
            <a:spLocks noGrp="1"/>
          </p:cNvSpPr>
          <p:nvPr>
            <p:ph idx="1"/>
          </p:nvPr>
        </p:nvSpPr>
        <p:spPr>
          <a:xfrm>
            <a:off x="251520" y="1340768"/>
            <a:ext cx="7848922" cy="5040560"/>
          </a:xfrm>
        </p:spPr>
        <p:txBody>
          <a:bodyPr/>
          <a:lstStyle/>
          <a:p>
            <a:pPr marL="0" indent="0">
              <a:buNone/>
            </a:pPr>
            <a:r>
              <a:rPr lang="en-PH" sz="3600" dirty="0"/>
              <a:t>if ((switch1==1)^(switch2==-1)) </a:t>
            </a:r>
            <a:endParaRPr lang="en-US" sz="3600" dirty="0"/>
          </a:p>
          <a:p>
            <a:pPr marL="0" indent="0">
              <a:buNone/>
            </a:pPr>
            <a:r>
              <a:rPr lang="en-PH" sz="3600" dirty="0" smtClean="0"/>
              <a:t>	System.out.println </a:t>
            </a:r>
            <a:r>
              <a:rPr lang="en-PH" sz="3600" dirty="0"/>
              <a:t>("OK, the </a:t>
            </a:r>
            <a:r>
              <a:rPr lang="en-PH" sz="3600" dirty="0" smtClean="0"/>
              <a:t>	switches </a:t>
            </a:r>
            <a:r>
              <a:rPr lang="en-PH" sz="3600" dirty="0"/>
              <a:t>are different.");</a:t>
            </a:r>
            <a:endParaRPr lang="en-US" sz="3600" dirty="0"/>
          </a:p>
          <a:p>
            <a:pPr marL="0" indent="0">
              <a:buNone/>
            </a:pPr>
            <a:r>
              <a:rPr lang="en-PH" sz="3600" dirty="0"/>
              <a:t>else </a:t>
            </a:r>
            <a:endParaRPr lang="en-US" sz="3600" dirty="0"/>
          </a:p>
          <a:p>
            <a:pPr marL="0" indent="0">
              <a:buNone/>
            </a:pPr>
            <a:r>
              <a:rPr lang="en-PH" sz="3600" dirty="0" smtClean="0"/>
              <a:t>	System.out.println </a:t>
            </a:r>
            <a:r>
              <a:rPr lang="en-PH" sz="3600" dirty="0"/>
              <a:t>("Trouble! The </a:t>
            </a:r>
            <a:r>
              <a:rPr lang="en-PH" sz="3600" dirty="0" smtClean="0"/>
              <a:t>	switches </a:t>
            </a:r>
            <a:r>
              <a:rPr lang="en-PH" sz="3600" dirty="0"/>
              <a:t>are the same");</a:t>
            </a:r>
            <a:endParaRPr lang="en-US" sz="3600" dirty="0"/>
          </a:p>
        </p:txBody>
      </p:sp>
    </p:spTree>
    <p:extLst>
      <p:ext uri="{BB962C8B-B14F-4D97-AF65-F5344CB8AC3E}">
        <p14:creationId xmlns:p14="http://schemas.microsoft.com/office/powerpoint/2010/main" val="1864214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The Conditional Operator</a:t>
            </a:r>
            <a:endParaRPr lang="en-US" dirty="0"/>
          </a:p>
        </p:txBody>
      </p:sp>
      <p:sp>
        <p:nvSpPr>
          <p:cNvPr id="3" name="Content Placeholder 2"/>
          <p:cNvSpPr>
            <a:spLocks noGrp="1"/>
          </p:cNvSpPr>
          <p:nvPr>
            <p:ph idx="1"/>
          </p:nvPr>
        </p:nvSpPr>
        <p:spPr>
          <a:xfrm>
            <a:off x="251520" y="1196752"/>
            <a:ext cx="7848922" cy="5400600"/>
          </a:xfrm>
        </p:spPr>
        <p:txBody>
          <a:bodyPr/>
          <a:lstStyle/>
          <a:p>
            <a:r>
              <a:rPr lang="en-PH" sz="3200" dirty="0"/>
              <a:t>Java has a special operator called the conditional operator that is designed to eliminate the need for if statements in certain situations. It is a ternary operator, which means that it works with three operands. The general form for using the conditional operator is this: </a:t>
            </a:r>
            <a:endParaRPr lang="en-US" sz="3200" dirty="0"/>
          </a:p>
          <a:p>
            <a:endParaRPr lang="en-PH" sz="3200" dirty="0" smtClean="0"/>
          </a:p>
          <a:p>
            <a:r>
              <a:rPr lang="en-PH" sz="3200" dirty="0" smtClean="0"/>
              <a:t>boolean-expression </a:t>
            </a:r>
            <a:r>
              <a:rPr lang="en-PH" sz="3200" dirty="0"/>
              <a:t>? expression-1 : expression-2</a:t>
            </a:r>
            <a:endParaRPr lang="en-US" sz="3200" dirty="0"/>
          </a:p>
        </p:txBody>
      </p:sp>
    </p:spTree>
    <p:extLst>
      <p:ext uri="{BB962C8B-B14F-4D97-AF65-F5344CB8AC3E}">
        <p14:creationId xmlns:p14="http://schemas.microsoft.com/office/powerpoint/2010/main" val="4062714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7848922" cy="5040560"/>
          </a:xfrm>
        </p:spPr>
        <p:txBody>
          <a:bodyPr/>
          <a:lstStyle/>
          <a:p>
            <a:pPr marL="0" indent="0">
              <a:buNone/>
            </a:pPr>
            <a:r>
              <a:rPr lang="en-PH" sz="3600" dirty="0"/>
              <a:t>The boolean expression is evaluated first. If it evaluates to true, expression-1 is evaluated, and the result of this expression becomes the result of the whole expression. If the expression is false, expression-2 is evaluated, and its results are used instead.</a:t>
            </a:r>
            <a:endParaRPr lang="en-US" sz="3600" dirty="0"/>
          </a:p>
        </p:txBody>
      </p:sp>
    </p:spTree>
    <p:extLst>
      <p:ext uri="{BB962C8B-B14F-4D97-AF65-F5344CB8AC3E}">
        <p14:creationId xmlns:p14="http://schemas.microsoft.com/office/powerpoint/2010/main" val="361851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smtClean="0"/>
              <a:t>Example</a:t>
            </a:r>
            <a:endParaRPr lang="en-US" dirty="0"/>
          </a:p>
        </p:txBody>
      </p:sp>
      <p:sp>
        <p:nvSpPr>
          <p:cNvPr id="3" name="Content Placeholder 2"/>
          <p:cNvSpPr>
            <a:spLocks noGrp="1"/>
          </p:cNvSpPr>
          <p:nvPr>
            <p:ph idx="1"/>
          </p:nvPr>
        </p:nvSpPr>
        <p:spPr>
          <a:xfrm>
            <a:off x="251520" y="1556792"/>
            <a:ext cx="8064896" cy="4104456"/>
          </a:xfrm>
        </p:spPr>
        <p:txBody>
          <a:bodyPr/>
          <a:lstStyle/>
          <a:p>
            <a:pPr marL="0" indent="0">
              <a:buNone/>
            </a:pPr>
            <a:r>
              <a:rPr lang="en-PH" sz="3600" dirty="0"/>
              <a:t>int tier = </a:t>
            </a:r>
            <a:r>
              <a:rPr lang="en-PH" sz="3600" dirty="0" err="1"/>
              <a:t>salesTotal</a:t>
            </a:r>
            <a:r>
              <a:rPr lang="en-PH" sz="3600" dirty="0"/>
              <a:t> &gt; 10000.0 ? 1 : 0</a:t>
            </a:r>
            <a:r>
              <a:rPr lang="en-PH" sz="3600" dirty="0" smtClean="0"/>
              <a:t>;</a:t>
            </a:r>
          </a:p>
          <a:p>
            <a:endParaRPr lang="en-PH" sz="3600" dirty="0"/>
          </a:p>
          <a:p>
            <a:pPr marL="0" indent="0">
              <a:buNone/>
            </a:pPr>
            <a:r>
              <a:rPr lang="en-PH" sz="3600" dirty="0" smtClean="0"/>
              <a:t>or</a:t>
            </a:r>
            <a:endParaRPr lang="en-US" sz="3600" dirty="0"/>
          </a:p>
          <a:p>
            <a:pPr marL="0" indent="0">
              <a:buNone/>
            </a:pPr>
            <a:endParaRPr lang="en-US" sz="3600" dirty="0" smtClean="0"/>
          </a:p>
          <a:p>
            <a:pPr marL="0" indent="0">
              <a:buNone/>
            </a:pPr>
            <a:r>
              <a:rPr lang="en-PH" sz="3600" dirty="0"/>
              <a:t>int tier = (</a:t>
            </a:r>
            <a:r>
              <a:rPr lang="en-PH" sz="3600" dirty="0" err="1"/>
              <a:t>salesTotal</a:t>
            </a:r>
            <a:r>
              <a:rPr lang="en-PH" sz="3600" dirty="0"/>
              <a:t> &gt; 10000.0) ? 1 : 0;</a:t>
            </a:r>
            <a:endParaRPr lang="en-US" sz="3600" dirty="0"/>
          </a:p>
          <a:p>
            <a:pPr marL="0" indent="0">
              <a:buNone/>
            </a:pPr>
            <a:r>
              <a:rPr lang="en-PH" dirty="0"/>
              <a:t> </a:t>
            </a:r>
            <a:endParaRPr lang="en-US" dirty="0"/>
          </a:p>
          <a:p>
            <a:pPr marL="0" indent="0">
              <a:buNone/>
            </a:pPr>
            <a:endParaRPr lang="en-US" dirty="0"/>
          </a:p>
        </p:txBody>
      </p:sp>
    </p:spTree>
    <p:extLst>
      <p:ext uri="{BB962C8B-B14F-4D97-AF65-F5344CB8AC3E}">
        <p14:creationId xmlns:p14="http://schemas.microsoft.com/office/powerpoint/2010/main" val="1614566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Comparing Strings</a:t>
            </a:r>
            <a:endParaRPr lang="en-US" dirty="0"/>
          </a:p>
        </p:txBody>
      </p:sp>
      <p:sp>
        <p:nvSpPr>
          <p:cNvPr id="3" name="Content Placeholder 2"/>
          <p:cNvSpPr>
            <a:spLocks noGrp="1"/>
          </p:cNvSpPr>
          <p:nvPr>
            <p:ph idx="1"/>
          </p:nvPr>
        </p:nvSpPr>
        <p:spPr>
          <a:xfrm>
            <a:off x="251520" y="1340768"/>
            <a:ext cx="7848922" cy="5040560"/>
          </a:xfrm>
        </p:spPr>
        <p:txBody>
          <a:bodyPr/>
          <a:lstStyle/>
          <a:p>
            <a:pPr marL="0" indent="0">
              <a:buNone/>
            </a:pPr>
            <a:r>
              <a:rPr lang="en-PH" dirty="0"/>
              <a:t>Comparing strings in Java takes a little extra care, because the == operator really doesn’t work the way it should. Suppose that you want to know whether a string variable named answer contains the value "Yes". You may be tempted to code an if statement like this</a:t>
            </a:r>
            <a:r>
              <a:rPr lang="en-PH" dirty="0" smtClean="0"/>
              <a:t>:</a:t>
            </a:r>
          </a:p>
          <a:p>
            <a:pPr marL="0" indent="0">
              <a:buNone/>
            </a:pPr>
            <a:endParaRPr lang="en-PH" dirty="0" smtClean="0"/>
          </a:p>
          <a:p>
            <a:pPr marL="0" indent="0">
              <a:buNone/>
            </a:pPr>
            <a:r>
              <a:rPr lang="en-PH" dirty="0" smtClean="0"/>
              <a:t>if </a:t>
            </a:r>
            <a:r>
              <a:rPr lang="en-PH" dirty="0"/>
              <a:t>(answer == "Yes") </a:t>
            </a:r>
            <a:endParaRPr lang="en-US" dirty="0"/>
          </a:p>
          <a:p>
            <a:r>
              <a:rPr lang="en-PH" dirty="0"/>
              <a:t>System.out.println ("The answer is Yes.");</a:t>
            </a:r>
            <a:endParaRPr lang="en-US" dirty="0"/>
          </a:p>
        </p:txBody>
      </p:sp>
    </p:spTree>
    <p:extLst>
      <p:ext uri="{BB962C8B-B14F-4D97-AF65-F5344CB8AC3E}">
        <p14:creationId xmlns:p14="http://schemas.microsoft.com/office/powerpoint/2010/main" val="1237530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7848922" cy="5976664"/>
          </a:xfrm>
        </p:spPr>
        <p:txBody>
          <a:bodyPr/>
          <a:lstStyle/>
          <a:p>
            <a:pPr marL="0" indent="0">
              <a:buNone/>
            </a:pPr>
            <a:r>
              <a:rPr lang="en-PH" sz="3200" dirty="0"/>
              <a:t>Unfortunately, that is not correct. The problem is that in Java, strings are reference types, not primitive types; when you use the == operator with reference types, Java compares the references to the objects, not the objects themselves. As a result, the expression answer == "Yes" doesn’t test whether the value of the string referenced by the answer variable is "Yes". Instead, it tests whether the answer string and the literal string "Yes" point to the same string object in memory. </a:t>
            </a:r>
            <a:endParaRPr lang="en-US" sz="3200" dirty="0"/>
          </a:p>
        </p:txBody>
      </p:sp>
    </p:spTree>
    <p:extLst>
      <p:ext uri="{BB962C8B-B14F-4D97-AF65-F5344CB8AC3E}">
        <p14:creationId xmlns:p14="http://schemas.microsoft.com/office/powerpoint/2010/main" val="750700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708920"/>
            <a:ext cx="7848922" cy="1368152"/>
          </a:xfrm>
        </p:spPr>
        <p:txBody>
          <a:bodyPr/>
          <a:lstStyle/>
          <a:p>
            <a:pPr marL="0" indent="0">
              <a:buNone/>
            </a:pPr>
            <a:r>
              <a:rPr lang="en-PH" dirty="0"/>
              <a:t>if (</a:t>
            </a:r>
            <a:r>
              <a:rPr lang="en-PH" dirty="0" err="1"/>
              <a:t>answer.equals</a:t>
            </a:r>
            <a:r>
              <a:rPr lang="en-PH" dirty="0"/>
              <a:t>("Yes")) </a:t>
            </a:r>
            <a:endParaRPr lang="en-US" dirty="0"/>
          </a:p>
          <a:p>
            <a:pPr marL="0" indent="0">
              <a:buNone/>
            </a:pPr>
            <a:r>
              <a:rPr lang="en-PH" dirty="0" smtClean="0"/>
              <a:t>     System.out.println </a:t>
            </a:r>
            <a:r>
              <a:rPr lang="en-PH" dirty="0"/>
              <a:t>("The answer is Yes.");</a:t>
            </a:r>
            <a:endParaRPr lang="en-US" dirty="0"/>
          </a:p>
          <a:p>
            <a:pPr marL="0" indent="0">
              <a:buNone/>
            </a:pPr>
            <a:endParaRPr lang="en-US" sz="3200" dirty="0"/>
          </a:p>
        </p:txBody>
      </p:sp>
      <p:sp>
        <p:nvSpPr>
          <p:cNvPr id="5" name="Title 1"/>
          <p:cNvSpPr>
            <a:spLocks noGrp="1"/>
          </p:cNvSpPr>
          <p:nvPr>
            <p:ph type="title"/>
          </p:nvPr>
        </p:nvSpPr>
        <p:spPr>
          <a:xfrm>
            <a:off x="323528" y="692696"/>
            <a:ext cx="6985000" cy="508000"/>
          </a:xfrm>
        </p:spPr>
        <p:txBody>
          <a:bodyPr/>
          <a:lstStyle/>
          <a:p>
            <a:r>
              <a:rPr lang="en-PH" dirty="0" smtClean="0"/>
              <a:t>Example</a:t>
            </a:r>
            <a:endParaRPr lang="en-US" dirty="0"/>
          </a:p>
        </p:txBody>
      </p:sp>
    </p:spTree>
    <p:extLst>
      <p:ext uri="{BB962C8B-B14F-4D97-AF65-F5344CB8AC3E}">
        <p14:creationId xmlns:p14="http://schemas.microsoft.com/office/powerpoint/2010/main" val="1333415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Switch</a:t>
            </a:r>
            <a:r>
              <a:rPr lang="en-US" dirty="0"/>
              <a:t> Statement</a:t>
            </a:r>
          </a:p>
        </p:txBody>
      </p:sp>
      <p:sp>
        <p:nvSpPr>
          <p:cNvPr id="3" name="Content Placeholder 2"/>
          <p:cNvSpPr>
            <a:spLocks noGrp="1"/>
          </p:cNvSpPr>
          <p:nvPr>
            <p:ph idx="1"/>
          </p:nvPr>
        </p:nvSpPr>
        <p:spPr>
          <a:xfrm>
            <a:off x="251520" y="1052736"/>
            <a:ext cx="7848922" cy="5040560"/>
          </a:xfrm>
        </p:spPr>
        <p:txBody>
          <a:bodyPr/>
          <a:lstStyle/>
          <a:p>
            <a:pPr marL="0" indent="0">
              <a:buNone/>
            </a:pPr>
            <a:r>
              <a:rPr lang="en-PH" sz="3200" dirty="0"/>
              <a:t>A common practice in programming in any language is to test a variable against some value, and</a:t>
            </a:r>
            <a:r>
              <a:rPr lang="en-US" sz="3200" dirty="0"/>
              <a:t> if it doesn’t match that value, to test it again against a different value, and if it doesn’t match that one to make yet another test, and so on. Using only if statements, this can become unwieldy, depending on how it is formatted and how many different options you have to test. </a:t>
            </a:r>
          </a:p>
        </p:txBody>
      </p:sp>
    </p:spTree>
    <p:extLst>
      <p:ext uri="{BB962C8B-B14F-4D97-AF65-F5344CB8AC3E}">
        <p14:creationId xmlns:p14="http://schemas.microsoft.com/office/powerpoint/2010/main" val="3382345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smtClean="0"/>
              <a:t>Example</a:t>
            </a:r>
            <a:endParaRPr lang="en-US" dirty="0"/>
          </a:p>
        </p:txBody>
      </p:sp>
      <p:sp>
        <p:nvSpPr>
          <p:cNvPr id="3" name="Content Placeholder 2"/>
          <p:cNvSpPr>
            <a:spLocks noGrp="1"/>
          </p:cNvSpPr>
          <p:nvPr>
            <p:ph idx="1"/>
          </p:nvPr>
        </p:nvSpPr>
        <p:spPr>
          <a:xfrm>
            <a:off x="251520" y="768648"/>
            <a:ext cx="7848922" cy="6089352"/>
          </a:xfrm>
        </p:spPr>
        <p:txBody>
          <a:bodyPr/>
          <a:lstStyle/>
          <a:p>
            <a:pPr marL="0" indent="0">
              <a:buNone/>
            </a:pPr>
            <a:r>
              <a:rPr lang="en-PH" sz="2500" dirty="0"/>
              <a:t>switch (test) {</a:t>
            </a:r>
            <a:r>
              <a:rPr lang="en-US" sz="2500" dirty="0"/>
              <a:t> </a:t>
            </a:r>
          </a:p>
          <a:p>
            <a:pPr marL="0" indent="0">
              <a:buNone/>
            </a:pPr>
            <a:r>
              <a:rPr lang="en-PH" sz="2500" dirty="0" smtClean="0"/>
              <a:t>	case </a:t>
            </a:r>
            <a:r>
              <a:rPr lang="en-PH" sz="2500" dirty="0"/>
              <a:t>value One:</a:t>
            </a:r>
            <a:r>
              <a:rPr lang="en-US" sz="2500" dirty="0"/>
              <a:t> </a:t>
            </a:r>
          </a:p>
          <a:p>
            <a:pPr marL="0" indent="0">
              <a:buNone/>
            </a:pPr>
            <a:r>
              <a:rPr lang="en-PH" sz="2500" dirty="0" smtClean="0"/>
              <a:t>		</a:t>
            </a:r>
            <a:r>
              <a:rPr lang="en-PH" sz="2500" dirty="0" err="1" smtClean="0"/>
              <a:t>resultOne</a:t>
            </a:r>
            <a:r>
              <a:rPr lang="en-PH" sz="2500" dirty="0"/>
              <a:t>;</a:t>
            </a:r>
            <a:r>
              <a:rPr lang="en-US" sz="2500" dirty="0"/>
              <a:t> </a:t>
            </a:r>
          </a:p>
          <a:p>
            <a:pPr marL="0" indent="0">
              <a:buNone/>
            </a:pPr>
            <a:r>
              <a:rPr lang="en-PH" sz="2500" dirty="0" smtClean="0"/>
              <a:t>		break</a:t>
            </a:r>
            <a:r>
              <a:rPr lang="en-PH" sz="2500" dirty="0"/>
              <a:t>;</a:t>
            </a:r>
            <a:r>
              <a:rPr lang="en-US" sz="2500" dirty="0"/>
              <a:t> </a:t>
            </a:r>
          </a:p>
          <a:p>
            <a:pPr marL="0" indent="0">
              <a:buNone/>
            </a:pPr>
            <a:r>
              <a:rPr lang="en-PH" sz="2500" dirty="0" smtClean="0"/>
              <a:t>	case </a:t>
            </a:r>
            <a:r>
              <a:rPr lang="en-PH" sz="2500" dirty="0" err="1"/>
              <a:t>valueTwo</a:t>
            </a:r>
            <a:r>
              <a:rPr lang="en-PH" sz="2500" dirty="0"/>
              <a:t>:</a:t>
            </a:r>
            <a:r>
              <a:rPr lang="en-US" sz="2500" dirty="0"/>
              <a:t> </a:t>
            </a:r>
          </a:p>
          <a:p>
            <a:pPr marL="0" indent="0">
              <a:buNone/>
            </a:pPr>
            <a:r>
              <a:rPr lang="en-PH" sz="2500" dirty="0" smtClean="0"/>
              <a:t>		</a:t>
            </a:r>
            <a:r>
              <a:rPr lang="en-PH" sz="2500" dirty="0" err="1" smtClean="0"/>
              <a:t>resultTwo</a:t>
            </a:r>
            <a:r>
              <a:rPr lang="en-PH" sz="2500" dirty="0"/>
              <a:t>;</a:t>
            </a:r>
            <a:r>
              <a:rPr lang="en-US" sz="2500" dirty="0"/>
              <a:t> </a:t>
            </a:r>
          </a:p>
          <a:p>
            <a:pPr marL="0" indent="0">
              <a:buNone/>
            </a:pPr>
            <a:r>
              <a:rPr lang="en-PH" sz="2500" dirty="0" smtClean="0"/>
              <a:t>		break</a:t>
            </a:r>
            <a:r>
              <a:rPr lang="en-PH" sz="2500" dirty="0"/>
              <a:t>;</a:t>
            </a:r>
            <a:r>
              <a:rPr lang="en-US" sz="2500" dirty="0"/>
              <a:t> </a:t>
            </a:r>
          </a:p>
          <a:p>
            <a:pPr marL="0" indent="0">
              <a:buNone/>
            </a:pPr>
            <a:r>
              <a:rPr lang="en-PH" sz="2500" dirty="0" smtClean="0"/>
              <a:t>	case </a:t>
            </a:r>
            <a:r>
              <a:rPr lang="en-PH" sz="2500" dirty="0" err="1"/>
              <a:t>valueThree</a:t>
            </a:r>
            <a:r>
              <a:rPr lang="en-PH" sz="2500" dirty="0"/>
              <a:t>:</a:t>
            </a:r>
            <a:r>
              <a:rPr lang="en-US" sz="2500" dirty="0"/>
              <a:t> </a:t>
            </a:r>
          </a:p>
          <a:p>
            <a:pPr marL="0" indent="0">
              <a:buNone/>
            </a:pPr>
            <a:r>
              <a:rPr lang="en-PH" sz="2500" dirty="0" smtClean="0"/>
              <a:t>		</a:t>
            </a:r>
            <a:r>
              <a:rPr lang="en-PH" sz="2500" dirty="0" err="1" smtClean="0"/>
              <a:t>resultThree</a:t>
            </a:r>
            <a:r>
              <a:rPr lang="en-PH" sz="2500" dirty="0"/>
              <a:t>;</a:t>
            </a:r>
            <a:r>
              <a:rPr lang="en-US" sz="2500" dirty="0"/>
              <a:t> break; </a:t>
            </a:r>
          </a:p>
          <a:p>
            <a:pPr marL="0" indent="0">
              <a:buNone/>
            </a:pPr>
            <a:r>
              <a:rPr lang="en-PH" sz="2500" dirty="0" smtClean="0"/>
              <a:t>	...</a:t>
            </a:r>
            <a:r>
              <a:rPr lang="en-US" sz="2500" dirty="0" smtClean="0"/>
              <a:t> </a:t>
            </a:r>
            <a:endParaRPr lang="en-US" sz="2500" dirty="0"/>
          </a:p>
          <a:p>
            <a:pPr marL="0" indent="0">
              <a:buNone/>
            </a:pPr>
            <a:r>
              <a:rPr lang="en-PH" sz="2500" dirty="0" smtClean="0"/>
              <a:t>		default</a:t>
            </a:r>
            <a:r>
              <a:rPr lang="en-PH" sz="2500" dirty="0"/>
              <a:t>: </a:t>
            </a:r>
            <a:endParaRPr lang="en-US" sz="2500" dirty="0" smtClean="0"/>
          </a:p>
          <a:p>
            <a:pPr marL="0" indent="0">
              <a:buNone/>
            </a:pPr>
            <a:r>
              <a:rPr lang="en-PH" sz="2500" dirty="0" smtClean="0"/>
              <a:t>	</a:t>
            </a:r>
            <a:r>
              <a:rPr lang="en-PH" sz="2500" dirty="0" err="1" smtClean="0"/>
              <a:t>defaultresult</a:t>
            </a:r>
            <a:r>
              <a:rPr lang="en-PH" sz="2500" dirty="0"/>
              <a:t>;</a:t>
            </a:r>
            <a:endParaRPr lang="en-US" sz="2500" dirty="0"/>
          </a:p>
          <a:p>
            <a:pPr marL="0" indent="0">
              <a:buNone/>
            </a:pPr>
            <a:r>
              <a:rPr lang="en-PH" sz="2500" dirty="0" smtClean="0"/>
              <a:t>}</a:t>
            </a:r>
            <a:endParaRPr lang="en-US" sz="2500" dirty="0"/>
          </a:p>
        </p:txBody>
      </p:sp>
    </p:spTree>
    <p:extLst>
      <p:ext uri="{BB962C8B-B14F-4D97-AF65-F5344CB8AC3E}">
        <p14:creationId xmlns:p14="http://schemas.microsoft.com/office/powerpoint/2010/main" val="3882972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16832"/>
            <a:ext cx="7344816" cy="2452216"/>
          </a:xfrm>
        </p:spPr>
        <p:txBody>
          <a:bodyPr/>
          <a:lstStyle/>
          <a:p>
            <a:pPr algn="ctr"/>
            <a:r>
              <a:rPr lang="en-US" dirty="0" smtClean="0"/>
              <a:t>Excellent! We have </a:t>
            </a:r>
            <a:r>
              <a:rPr lang="en-US" dirty="0" smtClean="0"/>
              <a:t>completed  </a:t>
            </a:r>
            <a:r>
              <a:rPr lang="en-US" dirty="0" smtClean="0"/>
              <a:t>part 1 of this chapter</a:t>
            </a:r>
            <a:endParaRPr lang="en-US" dirty="0"/>
          </a:p>
        </p:txBody>
      </p:sp>
    </p:spTree>
    <p:extLst>
      <p:ext uri="{BB962C8B-B14F-4D97-AF65-F5344CB8AC3E}">
        <p14:creationId xmlns:p14="http://schemas.microsoft.com/office/powerpoint/2010/main" val="135889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7488237" cy="4033366"/>
          </a:xfrm>
        </p:spPr>
        <p:txBody>
          <a:bodyPr/>
          <a:lstStyle/>
          <a:p>
            <a:r>
              <a:rPr lang="en-PH" dirty="0"/>
              <a:t>In its most basic form, an “</a:t>
            </a:r>
            <a:r>
              <a:rPr lang="en-PH" b="1" i="1" dirty="0"/>
              <a:t>if statement</a:t>
            </a:r>
            <a:r>
              <a:rPr lang="en-PH" dirty="0"/>
              <a:t>” lets you execute a single statement or a block of statements only if a Boolean expression evaluates to true. The basic form of the “</a:t>
            </a:r>
            <a:r>
              <a:rPr lang="en-PH" b="1" i="1" dirty="0"/>
              <a:t>if statement</a:t>
            </a:r>
            <a:r>
              <a:rPr lang="en-PH" dirty="0"/>
              <a:t>” looks like this</a:t>
            </a:r>
            <a:r>
              <a:rPr lang="en-PH" dirty="0" smtClean="0"/>
              <a:t>:</a:t>
            </a:r>
          </a:p>
          <a:p>
            <a:endParaRPr lang="en-US" dirty="0"/>
          </a:p>
          <a:p>
            <a:r>
              <a:rPr lang="en-PH" dirty="0"/>
              <a:t>if (boolean-expression)statement</a:t>
            </a:r>
            <a:endParaRPr lang="en-US" dirty="0"/>
          </a:p>
        </p:txBody>
      </p:sp>
    </p:spTree>
    <p:extLst>
      <p:ext uri="{BB962C8B-B14F-4D97-AF65-F5344CB8AC3E}">
        <p14:creationId xmlns:p14="http://schemas.microsoft.com/office/powerpoint/2010/main" val="208931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7848922" cy="5040560"/>
          </a:xfrm>
        </p:spPr>
        <p:txBody>
          <a:bodyPr/>
          <a:lstStyle/>
          <a:p>
            <a:pPr marL="0" indent="0">
              <a:buNone/>
            </a:pPr>
            <a:r>
              <a:rPr lang="en-PH" dirty="0"/>
              <a:t>Here’s an example of a typical if statement:</a:t>
            </a:r>
            <a:endParaRPr lang="en-US" dirty="0"/>
          </a:p>
          <a:p>
            <a:pPr marL="0" indent="0">
              <a:buNone/>
            </a:pPr>
            <a:r>
              <a:rPr lang="en-PH" dirty="0" smtClean="0"/>
              <a:t>	</a:t>
            </a:r>
          </a:p>
          <a:p>
            <a:pPr marL="0" indent="0">
              <a:buNone/>
            </a:pPr>
            <a:r>
              <a:rPr lang="en-PH" dirty="0"/>
              <a:t>	</a:t>
            </a:r>
            <a:r>
              <a:rPr lang="en-PH" dirty="0" smtClean="0"/>
              <a:t>double </a:t>
            </a:r>
            <a:r>
              <a:rPr lang="en-PH" dirty="0" err="1"/>
              <a:t>commissionRate</a:t>
            </a:r>
            <a:r>
              <a:rPr lang="en-PH" dirty="0"/>
              <a:t> = 0.0</a:t>
            </a:r>
            <a:r>
              <a:rPr lang="en-PH" dirty="0" smtClean="0"/>
              <a:t>;</a:t>
            </a:r>
            <a:endParaRPr lang="en-US" dirty="0"/>
          </a:p>
          <a:p>
            <a:pPr marL="0" indent="0">
              <a:buNone/>
            </a:pPr>
            <a:r>
              <a:rPr lang="en-PH" dirty="0" smtClean="0"/>
              <a:t> 	if </a:t>
            </a:r>
            <a:r>
              <a:rPr lang="en-PH" dirty="0"/>
              <a:t>(</a:t>
            </a:r>
            <a:r>
              <a:rPr lang="en-PH" dirty="0" err="1"/>
              <a:t>salesTotal</a:t>
            </a:r>
            <a:r>
              <a:rPr lang="en-PH" dirty="0"/>
              <a:t> &gt; 10000.0) </a:t>
            </a:r>
            <a:endParaRPr lang="en-US" dirty="0"/>
          </a:p>
          <a:p>
            <a:pPr marL="0" indent="0">
              <a:buNone/>
            </a:pPr>
            <a:r>
              <a:rPr lang="en-PH" dirty="0" smtClean="0"/>
              <a:t>		</a:t>
            </a:r>
            <a:r>
              <a:rPr lang="en-PH" dirty="0" err="1" smtClean="0"/>
              <a:t>commissionRate</a:t>
            </a:r>
            <a:r>
              <a:rPr lang="en-PH" dirty="0" smtClean="0"/>
              <a:t> </a:t>
            </a:r>
            <a:r>
              <a:rPr lang="en-PH" dirty="0"/>
              <a:t>= 0.05;</a:t>
            </a:r>
            <a:endParaRPr lang="en-US" dirty="0"/>
          </a:p>
        </p:txBody>
      </p:sp>
    </p:spTree>
    <p:extLst>
      <p:ext uri="{BB962C8B-B14F-4D97-AF65-F5344CB8AC3E}">
        <p14:creationId xmlns:p14="http://schemas.microsoft.com/office/powerpoint/2010/main" val="167801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a:off x="3446934" y="1817132"/>
            <a:ext cx="9525" cy="462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Diamond 15"/>
          <p:cNvSpPr/>
          <p:nvPr/>
        </p:nvSpPr>
        <p:spPr>
          <a:xfrm>
            <a:off x="2003851" y="2276871"/>
            <a:ext cx="3072205" cy="152169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ea typeface="Calibri" panose="020F0502020204030204" pitchFamily="34" charset="0"/>
                <a:cs typeface="Times New Roman" panose="02020603050405020304" pitchFamily="18" charset="0"/>
              </a:rPr>
              <a:t>Sales Total &gt; 10000</a:t>
            </a:r>
          </a:p>
        </p:txBody>
      </p:sp>
      <p:cxnSp>
        <p:nvCxnSpPr>
          <p:cNvPr id="17" name="Straight Arrow Connector 16"/>
          <p:cNvCxnSpPr/>
          <p:nvPr/>
        </p:nvCxnSpPr>
        <p:spPr>
          <a:xfrm>
            <a:off x="3554363" y="3789040"/>
            <a:ext cx="9525" cy="462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123728" y="4293096"/>
            <a:ext cx="2811388" cy="708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err="1">
                <a:effectLst/>
                <a:ea typeface="Calibri" panose="020F0502020204030204" pitchFamily="34" charset="0"/>
                <a:cs typeface="Times New Roman" panose="02020603050405020304" pitchFamily="18" charset="0"/>
              </a:rPr>
              <a:t>commissionRate</a:t>
            </a:r>
            <a:r>
              <a:rPr lang="en-US" dirty="0">
                <a:effectLst/>
                <a:ea typeface="Calibri" panose="020F0502020204030204" pitchFamily="34" charset="0"/>
                <a:cs typeface="Times New Roman" panose="02020603050405020304" pitchFamily="18" charset="0"/>
              </a:rPr>
              <a:t> =0.05</a:t>
            </a:r>
          </a:p>
        </p:txBody>
      </p:sp>
      <p:cxnSp>
        <p:nvCxnSpPr>
          <p:cNvPr id="19" name="Straight Connector 18"/>
          <p:cNvCxnSpPr/>
          <p:nvPr/>
        </p:nvCxnSpPr>
        <p:spPr>
          <a:xfrm flipV="1">
            <a:off x="4728195" y="3057531"/>
            <a:ext cx="923925" cy="11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52120" y="3068960"/>
            <a:ext cx="0" cy="2520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94559" y="5050755"/>
            <a:ext cx="9525" cy="89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Hexagon 21"/>
          <p:cNvSpPr/>
          <p:nvPr/>
        </p:nvSpPr>
        <p:spPr>
          <a:xfrm>
            <a:off x="1043609" y="908720"/>
            <a:ext cx="4565500" cy="90460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ea typeface="Calibri" panose="020F0502020204030204" pitchFamily="34" charset="0"/>
                <a:cs typeface="Times New Roman" panose="02020603050405020304" pitchFamily="18" charset="0"/>
              </a:rPr>
              <a:t>double </a:t>
            </a:r>
            <a:r>
              <a:rPr lang="en-US" sz="2000" dirty="0" err="1">
                <a:effectLst/>
                <a:ea typeface="Calibri" panose="020F0502020204030204" pitchFamily="34" charset="0"/>
                <a:cs typeface="Times New Roman" panose="02020603050405020304" pitchFamily="18" charset="0"/>
              </a:rPr>
              <a:t>commissionRate</a:t>
            </a:r>
            <a:r>
              <a:rPr lang="en-US" sz="2000" dirty="0">
                <a:effectLst/>
                <a:ea typeface="Calibri" panose="020F0502020204030204" pitchFamily="34" charset="0"/>
                <a:cs typeface="Times New Roman" panose="02020603050405020304" pitchFamily="18" charset="0"/>
              </a:rPr>
              <a:t> = 0.0</a:t>
            </a:r>
          </a:p>
        </p:txBody>
      </p:sp>
      <p:cxnSp>
        <p:nvCxnSpPr>
          <p:cNvPr id="23" name="Straight Arrow Connector 22"/>
          <p:cNvCxnSpPr/>
          <p:nvPr/>
        </p:nvCxnSpPr>
        <p:spPr>
          <a:xfrm>
            <a:off x="3388840" y="446440"/>
            <a:ext cx="9525" cy="462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566145" y="5589240"/>
            <a:ext cx="2085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1013119" y="6057606"/>
            <a:ext cx="6000251" cy="474345"/>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PH"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Fig. 5.1: Flow Sequence of If Statement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50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496944" cy="5040560"/>
          </a:xfrm>
        </p:spPr>
        <p:txBody>
          <a:bodyPr/>
          <a:lstStyle/>
          <a:p>
            <a:pPr marL="0" indent="0">
              <a:buNone/>
            </a:pPr>
            <a:r>
              <a:rPr lang="en-PH" dirty="0"/>
              <a:t>Here’s an example that uses a block rather than a single statement</a:t>
            </a:r>
            <a:r>
              <a:rPr lang="en-PH" dirty="0" smtClean="0"/>
              <a:t>:</a:t>
            </a:r>
          </a:p>
          <a:p>
            <a:pPr marL="0" indent="0">
              <a:buNone/>
            </a:pPr>
            <a:endParaRPr lang="en-US" dirty="0"/>
          </a:p>
          <a:p>
            <a:pPr marL="0" indent="0">
              <a:buNone/>
            </a:pPr>
            <a:r>
              <a:rPr lang="en-PH" dirty="0" smtClean="0"/>
              <a:t>     double </a:t>
            </a:r>
            <a:r>
              <a:rPr lang="en-PH" dirty="0" err="1"/>
              <a:t>commissionRate</a:t>
            </a:r>
            <a:r>
              <a:rPr lang="en-PH" dirty="0"/>
              <a:t> = 0.0;</a:t>
            </a:r>
            <a:endParaRPr lang="en-US" dirty="0"/>
          </a:p>
          <a:p>
            <a:pPr marL="0" indent="0">
              <a:buNone/>
            </a:pPr>
            <a:r>
              <a:rPr lang="en-PH" dirty="0"/>
              <a:t> </a:t>
            </a:r>
            <a:r>
              <a:rPr lang="en-PH" dirty="0" smtClean="0"/>
              <a:t>    if </a:t>
            </a:r>
            <a:r>
              <a:rPr lang="en-PH" dirty="0"/>
              <a:t>(</a:t>
            </a:r>
            <a:r>
              <a:rPr lang="en-PH" dirty="0" err="1"/>
              <a:t>salesTotal</a:t>
            </a:r>
            <a:r>
              <a:rPr lang="en-PH" dirty="0"/>
              <a:t> &gt; 10000.0){ </a:t>
            </a:r>
            <a:endParaRPr lang="en-US" dirty="0"/>
          </a:p>
          <a:p>
            <a:pPr marL="0" indent="0">
              <a:buNone/>
            </a:pPr>
            <a:r>
              <a:rPr lang="en-PH" dirty="0" smtClean="0"/>
              <a:t>	</a:t>
            </a:r>
            <a:r>
              <a:rPr lang="en-PH" dirty="0" err="1" smtClean="0"/>
              <a:t>commissionRate</a:t>
            </a:r>
            <a:r>
              <a:rPr lang="en-PH" dirty="0" smtClean="0"/>
              <a:t> </a:t>
            </a:r>
            <a:r>
              <a:rPr lang="en-PH" dirty="0"/>
              <a:t>= 0.05; </a:t>
            </a:r>
            <a:endParaRPr lang="en-US" dirty="0"/>
          </a:p>
          <a:p>
            <a:pPr marL="0" indent="0">
              <a:buNone/>
            </a:pPr>
            <a:r>
              <a:rPr lang="en-PH" dirty="0" smtClean="0"/>
              <a:t>         commission </a:t>
            </a:r>
            <a:r>
              <a:rPr lang="en-PH" dirty="0"/>
              <a:t>= </a:t>
            </a:r>
            <a:r>
              <a:rPr lang="en-PH" dirty="0" err="1"/>
              <a:t>salesTotal</a:t>
            </a:r>
            <a:r>
              <a:rPr lang="en-PH" dirty="0"/>
              <a:t> * </a:t>
            </a:r>
            <a:r>
              <a:rPr lang="en-PH" dirty="0" err="1"/>
              <a:t>commissionRate</a:t>
            </a:r>
            <a:r>
              <a:rPr lang="en-PH" dirty="0"/>
              <a:t>;</a:t>
            </a:r>
            <a:endParaRPr lang="en-US" dirty="0"/>
          </a:p>
          <a:p>
            <a:pPr marL="0" indent="0">
              <a:buNone/>
            </a:pPr>
            <a:r>
              <a:rPr lang="en-PH" dirty="0" smtClean="0"/>
              <a:t>     }</a:t>
            </a:r>
            <a:endParaRPr lang="en-US" dirty="0"/>
          </a:p>
          <a:p>
            <a:pPr marL="0" indent="0">
              <a:buNone/>
            </a:pPr>
            <a:r>
              <a:rPr lang="en-PH" dirty="0"/>
              <a:t> </a:t>
            </a:r>
            <a:endParaRPr lang="en-US" dirty="0"/>
          </a:p>
          <a:p>
            <a:pPr marL="0" indent="0">
              <a:buNone/>
            </a:pPr>
            <a:endParaRPr lang="en-US" sz="3200" dirty="0"/>
          </a:p>
        </p:txBody>
      </p:sp>
    </p:spTree>
    <p:extLst>
      <p:ext uri="{BB962C8B-B14F-4D97-AF65-F5344CB8AC3E}">
        <p14:creationId xmlns:p14="http://schemas.microsoft.com/office/powerpoint/2010/main" val="33383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If - else statements</a:t>
            </a:r>
            <a:endParaRPr lang="en-US" dirty="0"/>
          </a:p>
        </p:txBody>
      </p:sp>
      <p:sp>
        <p:nvSpPr>
          <p:cNvPr id="3" name="Content Placeholder 2"/>
          <p:cNvSpPr>
            <a:spLocks noGrp="1"/>
          </p:cNvSpPr>
          <p:nvPr>
            <p:ph idx="1"/>
          </p:nvPr>
        </p:nvSpPr>
        <p:spPr>
          <a:xfrm>
            <a:off x="251520" y="1340768"/>
            <a:ext cx="7848922" cy="5040560"/>
          </a:xfrm>
        </p:spPr>
        <p:txBody>
          <a:bodyPr/>
          <a:lstStyle/>
          <a:p>
            <a:pPr marL="0" indent="0">
              <a:buNone/>
            </a:pPr>
            <a:r>
              <a:rPr lang="en-PH" sz="3200" dirty="0"/>
              <a:t>An if-else statement adds an additional element to a basic if statement: a statement or block that is executed if the boolean expression is not true. Its basic format is </a:t>
            </a:r>
            <a:endParaRPr lang="en-PH" sz="3200" dirty="0" smtClean="0"/>
          </a:p>
          <a:p>
            <a:pPr marL="0" indent="0">
              <a:buNone/>
            </a:pPr>
            <a:endParaRPr lang="en-US" sz="3200" dirty="0"/>
          </a:p>
          <a:p>
            <a:r>
              <a:rPr lang="en-PH" sz="3200" dirty="0"/>
              <a:t>if (boolean-expression) statement else statement</a:t>
            </a:r>
            <a:endParaRPr lang="en-US" sz="3200" dirty="0"/>
          </a:p>
          <a:p>
            <a:pPr marL="0" indent="0">
              <a:buNone/>
            </a:pPr>
            <a:endParaRPr lang="en-US" sz="3200" dirty="0"/>
          </a:p>
        </p:txBody>
      </p:sp>
    </p:spTree>
    <p:extLst>
      <p:ext uri="{BB962C8B-B14F-4D97-AF65-F5344CB8AC3E}">
        <p14:creationId xmlns:p14="http://schemas.microsoft.com/office/powerpoint/2010/main" val="117552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340768"/>
            <a:ext cx="6408712" cy="5040560"/>
          </a:xfrm>
        </p:spPr>
        <p:txBody>
          <a:bodyPr/>
          <a:lstStyle/>
          <a:p>
            <a:pPr marL="0" indent="0">
              <a:buNone/>
            </a:pPr>
            <a:r>
              <a:rPr lang="en-PH" sz="3200" dirty="0"/>
              <a:t>Here is an example:</a:t>
            </a:r>
            <a:endParaRPr lang="en-US" sz="3200" dirty="0"/>
          </a:p>
          <a:p>
            <a:pPr marL="0" indent="0">
              <a:buNone/>
            </a:pPr>
            <a:r>
              <a:rPr lang="en-PH" sz="3200" dirty="0" smtClean="0"/>
              <a:t>  double </a:t>
            </a:r>
            <a:r>
              <a:rPr lang="en-PH" sz="3200" dirty="0" err="1"/>
              <a:t>commissionRate</a:t>
            </a:r>
            <a:r>
              <a:rPr lang="en-PH" sz="3200" dirty="0" smtClean="0"/>
              <a:t>;</a:t>
            </a:r>
            <a:r>
              <a:rPr lang="en-PH" sz="3200" dirty="0"/>
              <a:t> </a:t>
            </a:r>
            <a:endParaRPr lang="en-PH" sz="3200" dirty="0" smtClean="0"/>
          </a:p>
          <a:p>
            <a:pPr marL="0" indent="0">
              <a:buNone/>
            </a:pPr>
            <a:endParaRPr lang="en-US" sz="3200" dirty="0"/>
          </a:p>
          <a:p>
            <a:pPr marL="0" indent="0">
              <a:buNone/>
            </a:pPr>
            <a:r>
              <a:rPr lang="en-PH" sz="3200" dirty="0" smtClean="0"/>
              <a:t>  if </a:t>
            </a:r>
            <a:r>
              <a:rPr lang="en-PH" sz="3200" dirty="0"/>
              <a:t>(</a:t>
            </a:r>
            <a:r>
              <a:rPr lang="en-PH" sz="3200" dirty="0" err="1"/>
              <a:t>salesTotal</a:t>
            </a:r>
            <a:r>
              <a:rPr lang="en-PH" sz="3200" dirty="0"/>
              <a:t> &lt;= 10000.0) </a:t>
            </a:r>
            <a:endParaRPr lang="en-US" sz="3200" dirty="0"/>
          </a:p>
          <a:p>
            <a:pPr marL="0" indent="0">
              <a:buNone/>
            </a:pPr>
            <a:r>
              <a:rPr lang="en-PH" sz="3200" dirty="0" smtClean="0"/>
              <a:t>	</a:t>
            </a:r>
            <a:r>
              <a:rPr lang="en-PH" sz="3200" dirty="0" err="1" smtClean="0"/>
              <a:t>commissionRate</a:t>
            </a:r>
            <a:r>
              <a:rPr lang="en-PH" sz="3200" dirty="0" smtClean="0"/>
              <a:t> </a:t>
            </a:r>
            <a:r>
              <a:rPr lang="en-PH" sz="3200" dirty="0"/>
              <a:t>= 0.02;</a:t>
            </a:r>
            <a:endParaRPr lang="en-US" sz="3200" dirty="0"/>
          </a:p>
          <a:p>
            <a:pPr marL="0" indent="0">
              <a:buNone/>
            </a:pPr>
            <a:r>
              <a:rPr lang="en-PH" sz="3200" dirty="0" smtClean="0"/>
              <a:t>  else </a:t>
            </a:r>
          </a:p>
          <a:p>
            <a:pPr marL="0" indent="0">
              <a:buNone/>
            </a:pPr>
            <a:r>
              <a:rPr lang="en-PH" sz="3200" dirty="0"/>
              <a:t>	</a:t>
            </a:r>
            <a:r>
              <a:rPr lang="en-PH" sz="3200" dirty="0" err="1" smtClean="0"/>
              <a:t>commissionRate</a:t>
            </a:r>
            <a:r>
              <a:rPr lang="en-PH" sz="3200" dirty="0" smtClean="0"/>
              <a:t> </a:t>
            </a:r>
            <a:r>
              <a:rPr lang="en-PH" sz="3200" dirty="0"/>
              <a:t>= 0.05;</a:t>
            </a:r>
            <a:endParaRPr lang="en-US" sz="3200" dirty="0"/>
          </a:p>
        </p:txBody>
      </p:sp>
    </p:spTree>
    <p:extLst>
      <p:ext uri="{BB962C8B-B14F-4D97-AF65-F5344CB8AC3E}">
        <p14:creationId xmlns:p14="http://schemas.microsoft.com/office/powerpoint/2010/main" val="2688983923"/>
      </p:ext>
    </p:extLst>
  </p:cSld>
  <p:clrMapOvr>
    <a:masterClrMapping/>
  </p:clrMapOvr>
</p:sld>
</file>

<file path=ppt/theme/theme1.xml><?xml version="1.0" encoding="utf-8"?>
<a:theme xmlns:a="http://schemas.openxmlformats.org/drawingml/2006/main" name="template">
  <a:themeElements>
    <a:clrScheme name="">
      <a:dk1>
        <a:srgbClr val="4D4D4D"/>
      </a:dk1>
      <a:lt1>
        <a:srgbClr val="FFFFFF"/>
      </a:lt1>
      <a:dk2>
        <a:srgbClr val="000000"/>
      </a:dk2>
      <a:lt2>
        <a:srgbClr val="858800"/>
      </a:lt2>
      <a:accent1>
        <a:srgbClr val="015219"/>
      </a:accent1>
      <a:accent2>
        <a:srgbClr val="A9C42B"/>
      </a:accent2>
      <a:accent3>
        <a:srgbClr val="FFFFFF"/>
      </a:accent3>
      <a:accent4>
        <a:srgbClr val="404040"/>
      </a:accent4>
      <a:accent5>
        <a:srgbClr val="AAB3AB"/>
      </a:accent5>
      <a:accent6>
        <a:srgbClr val="99B126"/>
      </a:accent6>
      <a:hlink>
        <a:srgbClr val="A1B5DD"/>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A5A5A5"/>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336600"/>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8CA824"/>
        </a:hlink>
        <a:folHlink>
          <a:srgbClr val="EAEAEA"/>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000000"/>
        </a:dk2>
        <a:lt2>
          <a:srgbClr val="197B00"/>
        </a:lt2>
        <a:accent1>
          <a:srgbClr val="407400"/>
        </a:accent1>
        <a:accent2>
          <a:srgbClr val="A1E451"/>
        </a:accent2>
        <a:accent3>
          <a:srgbClr val="FFFFFF"/>
        </a:accent3>
        <a:accent4>
          <a:srgbClr val="404040"/>
        </a:accent4>
        <a:accent5>
          <a:srgbClr val="AFBCAA"/>
        </a:accent5>
        <a:accent6>
          <a:srgbClr val="91CF49"/>
        </a:accent6>
        <a:hlink>
          <a:srgbClr val="339A0E"/>
        </a:hlink>
        <a:folHlink>
          <a:srgbClr val="EAEAEA"/>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000000"/>
        </a:dk2>
        <a:lt2>
          <a:srgbClr val="2B7425"/>
        </a:lt2>
        <a:accent1>
          <a:srgbClr val="94D723"/>
        </a:accent1>
        <a:accent2>
          <a:srgbClr val="4D8011"/>
        </a:accent2>
        <a:accent3>
          <a:srgbClr val="FFFFFF"/>
        </a:accent3>
        <a:accent4>
          <a:srgbClr val="404040"/>
        </a:accent4>
        <a:accent5>
          <a:srgbClr val="C8E8AC"/>
        </a:accent5>
        <a:accent6>
          <a:srgbClr val="45730E"/>
        </a:accent6>
        <a:hlink>
          <a:srgbClr val="A3C5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2299</TotalTime>
  <Words>1783</Words>
  <Application>Microsoft Office PowerPoint</Application>
  <PresentationFormat>On-screen Show (4:3)</PresentationFormat>
  <Paragraphs>211</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Times New Roman</vt:lpstr>
      <vt:lpstr>template</vt:lpstr>
      <vt:lpstr>Java Control Structures Part 1</vt:lpstr>
      <vt:lpstr>In This Chapter you will be able to:</vt:lpstr>
      <vt:lpstr>Java if Statements</vt:lpstr>
      <vt:lpstr>PowerPoint Presentation</vt:lpstr>
      <vt:lpstr>PowerPoint Presentation</vt:lpstr>
      <vt:lpstr>PowerPoint Presentation</vt:lpstr>
      <vt:lpstr>PowerPoint Presentation</vt:lpstr>
      <vt:lpstr>If - else statements</vt:lpstr>
      <vt:lpstr>PowerPoint Presentation</vt:lpstr>
      <vt:lpstr>PowerPoint Presentation</vt:lpstr>
      <vt:lpstr>Nested if statements</vt:lpstr>
      <vt:lpstr>PowerPoint Presentation</vt:lpstr>
      <vt:lpstr>PowerPoint Presentation</vt:lpstr>
      <vt:lpstr>PowerPoint Presentation</vt:lpstr>
      <vt:lpstr>else-if statements</vt:lpstr>
      <vt:lpstr>else-if statements</vt:lpstr>
      <vt:lpstr>It is an especially useful form of nesting, however. Suppose that you want to assign four commission rates based on the sales total, according to this table:</vt:lpstr>
      <vt:lpstr>You can easily implement a series of else-if statements:</vt:lpstr>
      <vt:lpstr>PowerPoint Presentation</vt:lpstr>
      <vt:lpstr>Using the ! operator</vt:lpstr>
      <vt:lpstr>Example</vt:lpstr>
      <vt:lpstr>The &amp; and &amp;&amp; operators</vt:lpstr>
      <vt:lpstr>PowerPoint Presentation</vt:lpstr>
      <vt:lpstr>PowerPoint Presentation</vt:lpstr>
      <vt:lpstr>Note:</vt:lpstr>
      <vt:lpstr>The | and || operators</vt:lpstr>
      <vt:lpstr>Example </vt:lpstr>
      <vt:lpstr>PowerPoint Presentation</vt:lpstr>
      <vt:lpstr>The ^ operator</vt:lpstr>
      <vt:lpstr>Example</vt:lpstr>
      <vt:lpstr>The Conditional Operator</vt:lpstr>
      <vt:lpstr>PowerPoint Presentation</vt:lpstr>
      <vt:lpstr>Example</vt:lpstr>
      <vt:lpstr>Comparing Strings</vt:lpstr>
      <vt:lpstr>PowerPoint Presentation</vt:lpstr>
      <vt:lpstr>Example</vt:lpstr>
      <vt:lpstr>Switch Statement</vt:lpstr>
      <vt:lpstr>Example</vt:lpstr>
      <vt:lpstr>Excellent! We have completed  part 1 of this chapter</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Programming Basics</dc:title>
  <dc:creator>Caya, Domingo Jr. (Faculty)</dc:creator>
  <cp:lastModifiedBy>Caya, Domingo Jr. (Faculty)</cp:lastModifiedBy>
  <cp:revision>94</cp:revision>
  <dcterms:created xsi:type="dcterms:W3CDTF">2021-06-03T07:00:57Z</dcterms:created>
  <dcterms:modified xsi:type="dcterms:W3CDTF">2021-08-03T02:17:47Z</dcterms:modified>
</cp:coreProperties>
</file>